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69" r:id="rId4"/>
    <p:sldId id="277" r:id="rId5"/>
    <p:sldId id="267" r:id="rId6"/>
    <p:sldId id="270" r:id="rId7"/>
    <p:sldId id="287" r:id="rId8"/>
    <p:sldId id="282" r:id="rId9"/>
    <p:sldId id="288" r:id="rId10"/>
    <p:sldId id="272" r:id="rId11"/>
    <p:sldId id="291" r:id="rId12"/>
    <p:sldId id="292" r:id="rId13"/>
    <p:sldId id="296" r:id="rId14"/>
    <p:sldId id="293" r:id="rId15"/>
    <p:sldId id="297" r:id="rId16"/>
    <p:sldId id="294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00"/>
    <a:srgbClr val="232323"/>
    <a:srgbClr val="0E6EB8"/>
    <a:srgbClr val="8EC31F"/>
    <a:srgbClr val="7E2E8E"/>
    <a:srgbClr val="FFFFFF"/>
    <a:srgbClr val="E95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7002" autoAdjust="0"/>
  </p:normalViewPr>
  <p:slideViewPr>
    <p:cSldViewPr snapToGrid="0" showGuides="1">
      <p:cViewPr varScale="1">
        <p:scale>
          <a:sx n="99" d="100"/>
          <a:sy n="99" d="100"/>
        </p:scale>
        <p:origin x="876" y="9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C8DDA-72E4-487D-ADEA-B27BC18B7F92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2E7CC-AE00-4AB9-A6D6-AB561C35D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8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2E7CC-AE00-4AB9-A6D6-AB561C35D5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7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재밌게 할 요소 </a:t>
            </a:r>
            <a:r>
              <a:rPr lang="en-US" altLang="ko-KR" dirty="0"/>
              <a:t>(</a:t>
            </a:r>
            <a:r>
              <a:rPr lang="ko-KR" altLang="en-US" dirty="0"/>
              <a:t>정문 상시 개방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문을 폐쇄 할 시 </a:t>
            </a:r>
            <a:r>
              <a:rPr lang="ko-KR" altLang="en-US" dirty="0" err="1"/>
              <a:t>저밸류가</a:t>
            </a:r>
            <a:r>
              <a:rPr lang="ko-KR" altLang="en-US" dirty="0"/>
              <a:t> 너무 존재감이 없어짐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짜잘한건</a:t>
            </a:r>
            <a:r>
              <a:rPr lang="ko-KR" altLang="en-US" dirty="0"/>
              <a:t> 덜어내고 핵심 재미요소 더 생각해보기 </a:t>
            </a:r>
            <a:r>
              <a:rPr lang="en-US" altLang="ko-KR" dirty="0"/>
              <a:t>&lt;&lt;&lt;</a:t>
            </a:r>
          </a:p>
          <a:p>
            <a:endParaRPr lang="en-US" altLang="ko-KR" dirty="0"/>
          </a:p>
          <a:p>
            <a:r>
              <a:rPr lang="ko-KR" altLang="en-US" dirty="0"/>
              <a:t>만약 돈만 먹는 플레이를 할 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하이리스크</a:t>
            </a:r>
            <a:r>
              <a:rPr lang="ko-KR" altLang="en-US" dirty="0"/>
              <a:t> 하이리턴 요소 생각해보기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ko-KR" altLang="en-US" dirty="0" err="1"/>
              <a:t>재화량</a:t>
            </a:r>
            <a:r>
              <a:rPr lang="ko-KR" altLang="en-US" dirty="0"/>
              <a:t> 고정  </a:t>
            </a:r>
            <a:r>
              <a:rPr lang="en-US" altLang="ko-KR" dirty="0"/>
              <a:t>&lt;&lt; </a:t>
            </a:r>
            <a:r>
              <a:rPr lang="ko-KR" altLang="en-US" dirty="0"/>
              <a:t>검토 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물건을 아예 </a:t>
            </a:r>
            <a:r>
              <a:rPr lang="ko-KR" altLang="en-US" dirty="0" err="1"/>
              <a:t>안들고</a:t>
            </a:r>
            <a:r>
              <a:rPr lang="ko-KR" altLang="en-US" dirty="0"/>
              <a:t> </a:t>
            </a:r>
            <a:r>
              <a:rPr lang="ko-KR" altLang="en-US" dirty="0" err="1"/>
              <a:t>있을때</a:t>
            </a:r>
            <a:r>
              <a:rPr lang="ko-KR" altLang="en-US" dirty="0"/>
              <a:t> 충돌 시 돈 떨구기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물건 안 들고 </a:t>
            </a:r>
            <a:r>
              <a:rPr lang="ko-KR" altLang="en-US" dirty="0" err="1"/>
              <a:t>있을때만</a:t>
            </a:r>
            <a:r>
              <a:rPr lang="ko-KR" altLang="en-US" dirty="0"/>
              <a:t> 돈 줍기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리스크 </a:t>
            </a:r>
            <a:r>
              <a:rPr lang="en-US" altLang="ko-KR" dirty="0"/>
              <a:t>= </a:t>
            </a:r>
            <a:r>
              <a:rPr lang="ko-KR" altLang="en-US" dirty="0"/>
              <a:t>리턴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2E7CC-AE00-4AB9-A6D6-AB561C35D5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6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트럭에 물건 담는 연출 </a:t>
            </a:r>
            <a:r>
              <a:rPr lang="en-US" altLang="ko-KR" dirty="0"/>
              <a:t>&lt; </a:t>
            </a:r>
            <a:r>
              <a:rPr lang="ko-KR" altLang="en-US" dirty="0" err="1"/>
              <a:t>직관성</a:t>
            </a:r>
            <a:r>
              <a:rPr lang="ko-KR" altLang="en-US" dirty="0"/>
              <a:t> 있게 보완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2E7CC-AE00-4AB9-A6D6-AB561C35D5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6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901A7-4086-4242-934B-C214B91DD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B6FCFF-BF33-43BD-98C7-123CA150E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FF4-191C-4AA4-9C0D-B850729E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A6606-3473-4E72-BF2B-82E9179A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EF1CF-D6EF-4439-A222-63333E2F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3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BCF8-8997-4D5F-92EE-C917DA31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BFE54A-4800-496E-AB24-3FB3BE5AB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86424-E0B9-42F5-A14C-50E19A8A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E9D12-E8DF-481A-BBBF-C485A0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2CF10-FE8E-4218-AF1C-0E78DB44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5110B4-DDC6-4469-87C6-4B63D9688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198C0-9423-48B6-8664-7B837F466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497AC-C1DF-42A2-AFBB-DECAA99F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EE0CA-290A-45CB-814B-0A1A9500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64E51-3F4E-4AA8-B242-D944F754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2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E2FA4-BDDF-4DA8-A3DD-EFBFD675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3178C-5559-419B-B89A-9E291B6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5EC4C-5948-4BF6-9340-3FA925A0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5622A-B0D3-4854-B14D-97952E33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97E56-8002-4E8B-B566-BC313F17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5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C5848-64B0-480A-BEF1-37B6E949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94641-17A3-45FB-A65D-4C6B372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E69CD-6A83-4A04-A7A9-55669792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4EF36-3A2C-4F76-AE37-91F1908B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6688D-FD5C-4E70-8D42-088A7034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2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4592-33A9-4EBB-B1A9-629BBB96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E88B-6045-4A86-8231-6C804A010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1EB850-F939-4B08-8561-0CC4F59F2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4BDB0-AB43-44D7-BD8B-8A34B2E5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9FB0AF-791A-41C3-A817-FF2FBB96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B7F0AF-F900-4530-AAC7-8F2ECA21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8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C1FFC-AC6C-4F30-8822-807477E1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47CDA-9D71-4BC1-9884-CD3730660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8F53F4-ED5C-47EC-83FB-8AA8812A8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720019-A6E1-48BB-8631-12BD64650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FE235D-849D-496E-9EFE-7C863A605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4ED06E-E2E3-49B6-A627-BF60D8B8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B34D8-799E-4A20-AB14-9DF218FB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8A9B64-4CC4-4DA6-898B-2D1F9155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3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9A21-EBBF-4D81-92AC-06F3BE52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FBA710-EDC0-4527-8BBF-FB28A856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C74610-DF74-4D94-BEED-6B8F609A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BD36B4-F7C5-46EC-B9E6-87FD7470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5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E9DCAD-E220-4C81-BE4D-81D21B00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7AA303-5015-4938-9885-208833A8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35A5B-684F-45AD-8B6D-B9E9D99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5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E13A1-8C81-4A75-9F03-062DBCE9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4F4FF-8B8D-43B4-B270-FEAD4C1A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780684-7627-4F78-8BCC-DB0FBB472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225-AB39-4D30-9865-5188EA8A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4846C-681E-4B4F-97D5-89242904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698EA0-3154-40FE-868F-16DC6091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3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C1552-5D54-46D2-80DE-799B079A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AE6B38-1C46-4A14-9393-AA0A9C983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3A01C2-42CD-4AA7-80AA-7BABE2931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8DFD65-9C6D-4A63-9460-24CD15DC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0BBE-75A7-43EC-81AA-C2523182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B2F122-BCDC-48A4-A97A-635AEFCE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9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65F98F-67DA-47A7-AE78-20B96E60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991CF-8769-4202-8E4D-FB067C7D9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1F43A-C1A3-4410-B62A-48483F0BA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5146-C748-4682-9692-3A48B75F5219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E51F-8D51-4B7E-99D3-48559385B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F4BD3-1324-4BE5-901D-951BCD43A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60A72-C989-4B84-8204-4837744DB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2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W4d8_LLYp8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arawell.BridgeRace" TargetMode="External"/><Relationship Id="rId2" Type="http://schemas.openxmlformats.org/officeDocument/2006/relationships/hyperlink" Target="https://play.google.com/store/apps/details?id=com.redforcegames.stack.col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3A617C-234C-4AFA-9BBE-65721DB4C19E}"/>
              </a:ext>
            </a:extLst>
          </p:cNvPr>
          <p:cNvSpPr txBox="1"/>
          <p:nvPr/>
        </p:nvSpPr>
        <p:spPr>
          <a:xfrm>
            <a:off x="2946740" y="2377440"/>
            <a:ext cx="6298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하이퍼캐주얼</a:t>
            </a:r>
            <a:r>
              <a:rPr lang="ko-KR" altLang="en-US" sz="5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624B5-3E92-46C6-8A7B-37701D999615}"/>
              </a:ext>
            </a:extLst>
          </p:cNvPr>
          <p:cNvSpPr txBox="1"/>
          <p:nvPr/>
        </p:nvSpPr>
        <p:spPr>
          <a:xfrm>
            <a:off x="10669200" y="575912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조현준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CF1719-C6AE-45CD-BADE-14861C84478C}"/>
              </a:ext>
            </a:extLst>
          </p:cNvPr>
          <p:cNvSpPr/>
          <p:nvPr/>
        </p:nvSpPr>
        <p:spPr>
          <a:xfrm>
            <a:off x="0" y="0"/>
            <a:ext cx="12192000" cy="252550"/>
          </a:xfrm>
          <a:prstGeom prst="rect">
            <a:avLst/>
          </a:prstGeom>
          <a:solidFill>
            <a:srgbClr val="E95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F3699-310C-4937-8EE0-1DC03D7122AE}"/>
              </a:ext>
            </a:extLst>
          </p:cNvPr>
          <p:cNvSpPr/>
          <p:nvPr/>
        </p:nvSpPr>
        <p:spPr>
          <a:xfrm>
            <a:off x="0" y="6605450"/>
            <a:ext cx="3045600" cy="252550"/>
          </a:xfrm>
          <a:prstGeom prst="rect">
            <a:avLst/>
          </a:prstGeom>
          <a:solidFill>
            <a:srgbClr val="8E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AFC529-40FF-441E-AE25-3573844D6FC7}"/>
              </a:ext>
            </a:extLst>
          </p:cNvPr>
          <p:cNvSpPr/>
          <p:nvPr/>
        </p:nvSpPr>
        <p:spPr>
          <a:xfrm>
            <a:off x="3050400" y="6605450"/>
            <a:ext cx="3045600" cy="252550"/>
          </a:xfrm>
          <a:prstGeom prst="rect">
            <a:avLst/>
          </a:prstGeom>
          <a:solidFill>
            <a:srgbClr val="7E2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3F106F-DB63-4E7F-B892-CD3FAD984A3A}"/>
              </a:ext>
            </a:extLst>
          </p:cNvPr>
          <p:cNvSpPr/>
          <p:nvPr/>
        </p:nvSpPr>
        <p:spPr>
          <a:xfrm>
            <a:off x="6096000" y="6605450"/>
            <a:ext cx="3045600" cy="252550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FB92DA-314B-4C44-A1DB-D3B544CAA75D}"/>
              </a:ext>
            </a:extLst>
          </p:cNvPr>
          <p:cNvSpPr/>
          <p:nvPr/>
        </p:nvSpPr>
        <p:spPr>
          <a:xfrm>
            <a:off x="9146400" y="6605450"/>
            <a:ext cx="3045600" cy="25255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8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FB07C83-5497-4448-B7B4-179AE66D7F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707375-2639-4872-842F-1FDA6D81E131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B97C76-A46F-4B21-8261-678D3BEC0F91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9757BF-3BD4-4D6F-8BA3-128DE325BD49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B93699-CC22-4283-96A2-3D21811EAD96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0454B0-948B-4E79-82D5-B74E0E9AEBBA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2251FA-0BB0-4A6C-9651-C5AC7DA1BD57}"/>
              </a:ext>
            </a:extLst>
          </p:cNvPr>
          <p:cNvSpPr txBox="1"/>
          <p:nvPr/>
        </p:nvSpPr>
        <p:spPr>
          <a:xfrm>
            <a:off x="5349642" y="45991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장애물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52BD7A-CE04-40D9-AC51-E81AA08F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5" y="2221466"/>
            <a:ext cx="2233168" cy="2233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7811EC-FF96-4078-9105-1DFBD7F1E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47" y="2221466"/>
            <a:ext cx="1665838" cy="2291983"/>
          </a:xfrm>
          <a:prstGeom prst="rect">
            <a:avLst/>
          </a:prstGeom>
        </p:spPr>
      </p:pic>
      <p:pic>
        <p:nvPicPr>
          <p:cNvPr id="14" name="Picture 2" descr="Tom And Jerry Rake GIF - Tom And Jerry Tom Rake GIFs">
            <a:extLst>
              <a:ext uri="{FF2B5EF4-FFF2-40B4-BE49-F238E27FC236}">
                <a16:creationId xmlns:a16="http://schemas.microsoft.com/office/drawing/2014/main" id="{7F09C92E-8399-4018-8A08-09B1A7D575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40" y="2473852"/>
            <a:ext cx="2547060" cy="191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8CD814-99D6-4A81-B469-A73B6C26D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07" y="2312414"/>
            <a:ext cx="2233169" cy="22331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D5D1A-E807-4229-8E29-917F6A19DC51}"/>
              </a:ext>
            </a:extLst>
          </p:cNvPr>
          <p:cNvSpPr txBox="1"/>
          <p:nvPr/>
        </p:nvSpPr>
        <p:spPr>
          <a:xfrm>
            <a:off x="3375543" y="512546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백화점에 존재하는 오브젝트를 장애물로 활용</a:t>
            </a:r>
          </a:p>
        </p:txBody>
      </p:sp>
    </p:spTree>
    <p:extLst>
      <p:ext uri="{BB962C8B-B14F-4D97-AF65-F5344CB8AC3E}">
        <p14:creationId xmlns:p14="http://schemas.microsoft.com/office/powerpoint/2010/main" val="12185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5709A3-35AB-4DFB-A81E-3059247325D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6983E2-F175-4C08-A99F-5E47BB8C64EF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98CAFE-1796-4449-B4A8-608137207A02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B5BB56-7FC8-4989-BC0E-CF8D9FC7B949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4DF743-5D4A-47C5-ABEC-B6994A707400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09358B-2446-450C-990E-7942AF04A1B1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CA2C24-43FC-4123-8000-E608C3F4C643}"/>
              </a:ext>
            </a:extLst>
          </p:cNvPr>
          <p:cNvSpPr/>
          <p:nvPr/>
        </p:nvSpPr>
        <p:spPr>
          <a:xfrm>
            <a:off x="976560" y="1539240"/>
            <a:ext cx="3596640" cy="359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주차장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31CBE-0950-411E-99F4-00C593AEA4BA}"/>
              </a:ext>
            </a:extLst>
          </p:cNvPr>
          <p:cNvSpPr/>
          <p:nvPr/>
        </p:nvSpPr>
        <p:spPr>
          <a:xfrm>
            <a:off x="4573200" y="2867297"/>
            <a:ext cx="670560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C39D39-21AA-44A6-88CE-2BC1810267DD}"/>
              </a:ext>
            </a:extLst>
          </p:cNvPr>
          <p:cNvSpPr/>
          <p:nvPr/>
        </p:nvSpPr>
        <p:spPr>
          <a:xfrm>
            <a:off x="5225143" y="825137"/>
            <a:ext cx="5024846" cy="5024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85FA77-6C16-4354-B8D5-5EED220842C0}"/>
              </a:ext>
            </a:extLst>
          </p:cNvPr>
          <p:cNvCxnSpPr/>
          <p:nvPr/>
        </p:nvCxnSpPr>
        <p:spPr>
          <a:xfrm>
            <a:off x="3373617" y="2137955"/>
            <a:ext cx="3051110" cy="6531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6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E360B-AB4C-4AC0-B148-CE01321E093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58C208-3386-4F17-AF28-7F6C4658B256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171CC5-9FB2-4B3C-900B-716AC412D642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A7FD56-31A2-4DE7-8418-BAD91C38BBFD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8782E2-013A-44F7-95C2-0FF866B93688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36DABB-D1C8-46C0-92C2-B364A2764E79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9F23B6E-0085-4BE6-B159-C4E034C1DE52}"/>
              </a:ext>
            </a:extLst>
          </p:cNvPr>
          <p:cNvSpPr txBox="1"/>
          <p:nvPr/>
        </p:nvSpPr>
        <p:spPr>
          <a:xfrm>
            <a:off x="6867331" y="1408922"/>
            <a:ext cx="48750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캐릭터는 자신의 픽업 트럭 앞에서 시작함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주차장에 돈다발이 </a:t>
            </a:r>
            <a:r>
              <a:rPr lang="ko-KR" altLang="en-US" dirty="0" err="1"/>
              <a:t>흩뿌려져있음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돈다발은 </a:t>
            </a:r>
            <a:r>
              <a:rPr lang="en-US" altLang="ko-KR" dirty="0"/>
              <a:t>5</a:t>
            </a:r>
            <a:r>
              <a:rPr lang="ko-KR" altLang="en-US" dirty="0"/>
              <a:t>초마다 정해진 자리에 꾸준히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플레이어는 백화점을 입장할지</a:t>
            </a:r>
            <a:endParaRPr lang="en-US" altLang="ko-KR" dirty="0"/>
          </a:p>
          <a:p>
            <a:r>
              <a:rPr lang="ko-KR" altLang="en-US" dirty="0"/>
              <a:t>돈다발을 모을지 결정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현금 보유 최대량은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캐릭터가 물건을 </a:t>
            </a:r>
            <a:r>
              <a:rPr lang="ko-KR" altLang="en-US" dirty="0" err="1"/>
              <a:t>들고있을땐</a:t>
            </a:r>
            <a:r>
              <a:rPr lang="ko-KR" altLang="en-US" dirty="0"/>
              <a:t> 현금 수급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현금과 충돌하였을 시 서로 상호작용 </a:t>
            </a:r>
            <a:r>
              <a:rPr lang="en-US" altLang="ko-KR" dirty="0"/>
              <a:t>X)</a:t>
            </a:r>
          </a:p>
          <a:p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7CE1DC-8EAC-43C1-874A-021B60B4B56C}"/>
              </a:ext>
            </a:extLst>
          </p:cNvPr>
          <p:cNvGrpSpPr/>
          <p:nvPr/>
        </p:nvGrpSpPr>
        <p:grpSpPr>
          <a:xfrm rot="16200000">
            <a:off x="222647" y="1076436"/>
            <a:ext cx="6041015" cy="4632103"/>
            <a:chOff x="511404" y="1238611"/>
            <a:chExt cx="6041015" cy="463210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B8964C-B848-413A-AD10-2EB4B2E39186}"/>
                </a:ext>
              </a:extLst>
            </p:cNvPr>
            <p:cNvSpPr/>
            <p:nvPr/>
          </p:nvSpPr>
          <p:spPr>
            <a:xfrm>
              <a:off x="511404" y="1238612"/>
              <a:ext cx="5366881" cy="4613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51FE90-EC3F-4E40-9D3D-543EA7317715}"/>
                </a:ext>
              </a:extLst>
            </p:cNvPr>
            <p:cNvSpPr/>
            <p:nvPr/>
          </p:nvSpPr>
          <p:spPr>
            <a:xfrm rot="5400000">
              <a:off x="910047" y="1270470"/>
              <a:ext cx="879565" cy="118436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19512D8-E439-498B-AA40-1FA5C677B0DA}"/>
                </a:ext>
              </a:extLst>
            </p:cNvPr>
            <p:cNvSpPr/>
            <p:nvPr/>
          </p:nvSpPr>
          <p:spPr>
            <a:xfrm>
              <a:off x="5881859" y="3075122"/>
              <a:ext cx="670560" cy="940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정문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0A1397C-5901-448A-9F64-5D2826B97A91}"/>
                </a:ext>
              </a:extLst>
            </p:cNvPr>
            <p:cNvSpPr/>
            <p:nvPr/>
          </p:nvSpPr>
          <p:spPr>
            <a:xfrm rot="5400000">
              <a:off x="910047" y="2376121"/>
              <a:ext cx="879565" cy="118436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6FECFAA-A653-45B0-A273-636AE781EF7D}"/>
                </a:ext>
              </a:extLst>
            </p:cNvPr>
            <p:cNvSpPr/>
            <p:nvPr/>
          </p:nvSpPr>
          <p:spPr>
            <a:xfrm rot="5400000">
              <a:off x="910047" y="3481772"/>
              <a:ext cx="879565" cy="118436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F973D35-7B3C-4E3C-8DD3-A2AED891FB1F}"/>
                </a:ext>
              </a:extLst>
            </p:cNvPr>
            <p:cNvSpPr/>
            <p:nvPr/>
          </p:nvSpPr>
          <p:spPr>
            <a:xfrm rot="5400000">
              <a:off x="910047" y="4587423"/>
              <a:ext cx="879565" cy="118436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9243B7-594F-4E08-A8CB-F7C71C38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1" y="1238611"/>
              <a:ext cx="1305456" cy="1305454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5174924-2213-425D-BAC6-4403D563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1" y="2310163"/>
              <a:ext cx="1305456" cy="1305454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053A8556-307A-4485-A920-A2C45094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1" y="3449914"/>
              <a:ext cx="1305456" cy="1305454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CC86F0B8-E739-4497-9B7B-6360E1FC2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1" y="4565260"/>
              <a:ext cx="1305456" cy="130545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D75746A-B16C-4CAF-B7B4-6B381C51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31992" y="1542275"/>
              <a:ext cx="433026" cy="867279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13051DE8-25C6-4C70-BC52-89902C3D4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78807" y="2442262"/>
              <a:ext cx="433026" cy="867279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06AAF645-522D-45E5-8864-F0A32EDA3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47079" y="3605622"/>
              <a:ext cx="433026" cy="867279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F339EF3B-6047-4B66-BED1-6690455F5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4237" y="4745967"/>
              <a:ext cx="433026" cy="867279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E9AFDE-90CF-4C17-9FCD-72622337D645}"/>
                </a:ext>
              </a:extLst>
            </p:cNvPr>
            <p:cNvGrpSpPr/>
            <p:nvPr/>
          </p:nvGrpSpPr>
          <p:grpSpPr>
            <a:xfrm>
              <a:off x="2920722" y="1891338"/>
              <a:ext cx="419878" cy="252550"/>
              <a:chOff x="6969967" y="1642188"/>
              <a:chExt cx="419878" cy="252550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EAFF7EFC-184C-44B1-9919-14A8950FBCA0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A5F956A-64AC-452E-BAD0-AE2EC583D3B4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08A5B69D-F9FD-48A0-8EFF-78372AFF99A5}"/>
                </a:ext>
              </a:extLst>
            </p:cNvPr>
            <p:cNvGrpSpPr/>
            <p:nvPr/>
          </p:nvGrpSpPr>
          <p:grpSpPr>
            <a:xfrm>
              <a:off x="2950994" y="2821770"/>
              <a:ext cx="419878" cy="260521"/>
              <a:chOff x="6989902" y="1641386"/>
              <a:chExt cx="419878" cy="260521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64357696-7C07-4978-8371-AA3ECF2A7E53}"/>
                  </a:ext>
                </a:extLst>
              </p:cNvPr>
              <p:cNvSpPr/>
              <p:nvPr/>
            </p:nvSpPr>
            <p:spPr>
              <a:xfrm>
                <a:off x="6989902" y="1649357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5C7E8970-15F3-493B-9F72-136FB8456DAC}"/>
                  </a:ext>
                </a:extLst>
              </p:cNvPr>
              <p:cNvSpPr/>
              <p:nvPr/>
            </p:nvSpPr>
            <p:spPr>
              <a:xfrm>
                <a:off x="7114825" y="1641386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D00BEA5-2703-4A9C-8C54-4C286D232129}"/>
                </a:ext>
              </a:extLst>
            </p:cNvPr>
            <p:cNvGrpSpPr/>
            <p:nvPr/>
          </p:nvGrpSpPr>
          <p:grpSpPr>
            <a:xfrm>
              <a:off x="2931059" y="3941536"/>
              <a:ext cx="419878" cy="252550"/>
              <a:chOff x="6969967" y="1642188"/>
              <a:chExt cx="419878" cy="25255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12A648D-1D23-4670-8CDF-B44FA7D2D455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7D42100-D7C9-4427-9E08-DBC5CEA6FDD1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308D943-1ED0-447C-B8AE-E37937844E24}"/>
                </a:ext>
              </a:extLst>
            </p:cNvPr>
            <p:cNvGrpSpPr/>
            <p:nvPr/>
          </p:nvGrpSpPr>
          <p:grpSpPr>
            <a:xfrm>
              <a:off x="2931059" y="5053331"/>
              <a:ext cx="419878" cy="252550"/>
              <a:chOff x="6969967" y="1642188"/>
              <a:chExt cx="419878" cy="252550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23BC1F4-57FC-4C03-8802-82A1C10FD922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F7E772-2DA7-4BCB-83C7-71F73E01A905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1033642-9DE2-41CD-8387-0791952E3986}"/>
                </a:ext>
              </a:extLst>
            </p:cNvPr>
            <p:cNvGrpSpPr/>
            <p:nvPr/>
          </p:nvGrpSpPr>
          <p:grpSpPr>
            <a:xfrm>
              <a:off x="3610326" y="1891338"/>
              <a:ext cx="419878" cy="252550"/>
              <a:chOff x="6969967" y="1642188"/>
              <a:chExt cx="419878" cy="25255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9FA7B4C-E5BC-4022-A70D-6D966DBE1C85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6B086E8-1525-4F70-B555-8A473B886BA1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F4FEE95-3F2D-4E2D-B4A4-27015E3D1A54}"/>
                </a:ext>
              </a:extLst>
            </p:cNvPr>
            <p:cNvGrpSpPr/>
            <p:nvPr/>
          </p:nvGrpSpPr>
          <p:grpSpPr>
            <a:xfrm>
              <a:off x="3620663" y="2822572"/>
              <a:ext cx="419878" cy="252550"/>
              <a:chOff x="6969967" y="1642188"/>
              <a:chExt cx="419878" cy="252550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C14AEC6-86E6-4E7F-B0A8-8AC519705034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3EF8671-C794-46B7-AB7D-3F69A5C7D620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65A9E88-6E2A-4412-B388-782FA2EC9179}"/>
                </a:ext>
              </a:extLst>
            </p:cNvPr>
            <p:cNvGrpSpPr/>
            <p:nvPr/>
          </p:nvGrpSpPr>
          <p:grpSpPr>
            <a:xfrm>
              <a:off x="3620663" y="3941536"/>
              <a:ext cx="419878" cy="252550"/>
              <a:chOff x="6969967" y="1642188"/>
              <a:chExt cx="419878" cy="25255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254E08C-FFF4-4B54-85A4-5ACCE68140E8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11028E5-9F85-48B5-BFCD-FD9B04E582BD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FEF4402-F6B4-48BD-99DF-3E361DE1853E}"/>
                </a:ext>
              </a:extLst>
            </p:cNvPr>
            <p:cNvGrpSpPr/>
            <p:nvPr/>
          </p:nvGrpSpPr>
          <p:grpSpPr>
            <a:xfrm>
              <a:off x="3620663" y="5053331"/>
              <a:ext cx="419878" cy="252550"/>
              <a:chOff x="6969967" y="1642188"/>
              <a:chExt cx="419878" cy="252550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E378018-D3F8-46B1-A87E-3E6FDAE7FAB3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E55750E-260B-4E96-BDF9-56B876816793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3B9DE59-B013-460A-9562-9F9C11FA7063}"/>
                </a:ext>
              </a:extLst>
            </p:cNvPr>
            <p:cNvGrpSpPr/>
            <p:nvPr/>
          </p:nvGrpSpPr>
          <p:grpSpPr>
            <a:xfrm>
              <a:off x="4339983" y="1891338"/>
              <a:ext cx="419878" cy="252550"/>
              <a:chOff x="6969967" y="1642188"/>
              <a:chExt cx="419878" cy="252550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56C1E35-7166-41C4-8E04-23FB35CEDBA1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B1D81CB-8FEC-4A08-9ABB-8FCAAF31D023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78E339F1-5E71-423B-AB8D-9E94DDBF4267}"/>
                </a:ext>
              </a:extLst>
            </p:cNvPr>
            <p:cNvGrpSpPr/>
            <p:nvPr/>
          </p:nvGrpSpPr>
          <p:grpSpPr>
            <a:xfrm>
              <a:off x="4350320" y="2822572"/>
              <a:ext cx="419878" cy="252550"/>
              <a:chOff x="6969967" y="1642188"/>
              <a:chExt cx="419878" cy="252550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28A377E-139A-43C9-A80F-CE233577A358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4DE4D2A-9B70-4A1E-963E-D0508527B262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E96CEFA-C25E-4C54-8758-886535BE2B94}"/>
                </a:ext>
              </a:extLst>
            </p:cNvPr>
            <p:cNvGrpSpPr/>
            <p:nvPr/>
          </p:nvGrpSpPr>
          <p:grpSpPr>
            <a:xfrm>
              <a:off x="4350320" y="3941536"/>
              <a:ext cx="419878" cy="252550"/>
              <a:chOff x="6969967" y="1642188"/>
              <a:chExt cx="419878" cy="25255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DE243C6-48BA-4482-B7D6-03464507EBD7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9A81B357-0EB8-4766-9D25-3557107E1857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1F0C991-A6D8-41D8-BC5B-EDA5BC36DE6C}"/>
                </a:ext>
              </a:extLst>
            </p:cNvPr>
            <p:cNvGrpSpPr/>
            <p:nvPr/>
          </p:nvGrpSpPr>
          <p:grpSpPr>
            <a:xfrm>
              <a:off x="4350320" y="5053331"/>
              <a:ext cx="419878" cy="252550"/>
              <a:chOff x="6969967" y="1642188"/>
              <a:chExt cx="419878" cy="252550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072E569-675C-465C-AD8D-18927A8B8D85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BAE5F29-7E39-4120-B430-7DBB7803662B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367FCF3-C193-4BD6-BD18-B5D5E938333E}"/>
                </a:ext>
              </a:extLst>
            </p:cNvPr>
            <p:cNvGrpSpPr/>
            <p:nvPr/>
          </p:nvGrpSpPr>
          <p:grpSpPr>
            <a:xfrm>
              <a:off x="5136732" y="1891338"/>
              <a:ext cx="419878" cy="252550"/>
              <a:chOff x="6969967" y="1642188"/>
              <a:chExt cx="419878" cy="252550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A88E76E-2EC2-4BDF-A4A6-DD59C600A3A5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2AC97DD-5250-43E4-B5B0-E21172E24209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B1D58487-E15B-4B3C-B2F2-10232AA5294B}"/>
                </a:ext>
              </a:extLst>
            </p:cNvPr>
            <p:cNvGrpSpPr/>
            <p:nvPr/>
          </p:nvGrpSpPr>
          <p:grpSpPr>
            <a:xfrm>
              <a:off x="5147069" y="2822572"/>
              <a:ext cx="419878" cy="252550"/>
              <a:chOff x="6969967" y="1642188"/>
              <a:chExt cx="419878" cy="25255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92ED8A6-CE0C-460A-BAE2-FC592695C97C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911DADB7-7CA7-4594-AF0A-9E643688EC23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8CE322D-8313-40A7-909B-70687605634D}"/>
                </a:ext>
              </a:extLst>
            </p:cNvPr>
            <p:cNvGrpSpPr/>
            <p:nvPr/>
          </p:nvGrpSpPr>
          <p:grpSpPr>
            <a:xfrm>
              <a:off x="5147069" y="3941536"/>
              <a:ext cx="419878" cy="252550"/>
              <a:chOff x="6969967" y="1642188"/>
              <a:chExt cx="419878" cy="25255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42E0CCC-E461-469E-A8E0-B0A39DFB43BA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A439DFE-6E2B-4D6F-B9C6-5DF07882D611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3FD4242-13A2-4DDA-9D32-75859C29D1B0}"/>
                </a:ext>
              </a:extLst>
            </p:cNvPr>
            <p:cNvGrpSpPr/>
            <p:nvPr/>
          </p:nvGrpSpPr>
          <p:grpSpPr>
            <a:xfrm>
              <a:off x="5147069" y="5053331"/>
              <a:ext cx="419878" cy="252550"/>
              <a:chOff x="6969967" y="1642188"/>
              <a:chExt cx="419878" cy="25255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3C9FE0D2-3E9E-4185-9D92-5CB2D8889E29}"/>
                  </a:ext>
                </a:extLst>
              </p:cNvPr>
              <p:cNvSpPr/>
              <p:nvPr/>
            </p:nvSpPr>
            <p:spPr>
              <a:xfrm>
                <a:off x="6969967" y="1642188"/>
                <a:ext cx="419878" cy="25255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7454C84-83F2-405C-89D1-FF1E5DE5A01C}"/>
                  </a:ext>
                </a:extLst>
              </p:cNvPr>
              <p:cNvSpPr/>
              <p:nvPr/>
            </p:nvSpPr>
            <p:spPr>
              <a:xfrm>
                <a:off x="7128588" y="1642188"/>
                <a:ext cx="121298" cy="2525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624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E360B-AB4C-4AC0-B148-CE01321E093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58C208-3386-4F17-AF28-7F6C4658B256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171CC5-9FB2-4B3C-900B-716AC412D642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A7FD56-31A2-4DE7-8418-BAD91C38BBFD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8782E2-013A-44F7-95C2-0FF866B93688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36DABB-D1C8-46C0-92C2-B364A2764E79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8964C-B848-413A-AD10-2EB4B2E39186}"/>
              </a:ext>
            </a:extLst>
          </p:cNvPr>
          <p:cNvSpPr/>
          <p:nvPr/>
        </p:nvSpPr>
        <p:spPr>
          <a:xfrm>
            <a:off x="511404" y="1238612"/>
            <a:ext cx="5366881" cy="4613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1FE90-EC3F-4E40-9D3D-543EA7317715}"/>
              </a:ext>
            </a:extLst>
          </p:cNvPr>
          <p:cNvSpPr/>
          <p:nvPr/>
        </p:nvSpPr>
        <p:spPr>
          <a:xfrm rot="5400000">
            <a:off x="910047" y="1270470"/>
            <a:ext cx="879565" cy="118436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19512D8-E439-498B-AA40-1FA5C677B0DA}"/>
              </a:ext>
            </a:extLst>
          </p:cNvPr>
          <p:cNvSpPr/>
          <p:nvPr/>
        </p:nvSpPr>
        <p:spPr>
          <a:xfrm>
            <a:off x="5881859" y="3075122"/>
            <a:ext cx="670560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정문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A1397C-5901-448A-9F64-5D2826B97A91}"/>
              </a:ext>
            </a:extLst>
          </p:cNvPr>
          <p:cNvSpPr/>
          <p:nvPr/>
        </p:nvSpPr>
        <p:spPr>
          <a:xfrm rot="5400000">
            <a:off x="910047" y="2376121"/>
            <a:ext cx="879565" cy="118436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6FECFAA-A653-45B0-A273-636AE781EF7D}"/>
              </a:ext>
            </a:extLst>
          </p:cNvPr>
          <p:cNvSpPr/>
          <p:nvPr/>
        </p:nvSpPr>
        <p:spPr>
          <a:xfrm rot="5400000">
            <a:off x="910047" y="3481772"/>
            <a:ext cx="879565" cy="118436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973D35-7B3C-4E3C-8DD3-A2AED891FB1F}"/>
              </a:ext>
            </a:extLst>
          </p:cNvPr>
          <p:cNvSpPr/>
          <p:nvPr/>
        </p:nvSpPr>
        <p:spPr>
          <a:xfrm rot="5400000">
            <a:off x="910047" y="4587423"/>
            <a:ext cx="879565" cy="118436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243B7-594F-4E08-A8CB-F7C71C38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" y="1238611"/>
            <a:ext cx="1305456" cy="1305454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5174924-2213-425D-BAC6-4403D563E3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" y="2310163"/>
            <a:ext cx="1305456" cy="130545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053A8556-307A-4485-A920-A2C45094CD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" y="3449914"/>
            <a:ext cx="1305456" cy="130545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C86F0B8-E739-4497-9B7B-6360E1FC20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" y="4565260"/>
            <a:ext cx="1305456" cy="13054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5746A-B16C-4CAF-B7B4-6B381C5119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54" y="1289881"/>
            <a:ext cx="433026" cy="86727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13051DE8-25C6-4C70-BC52-89902C3D49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07" y="2388932"/>
            <a:ext cx="433026" cy="86727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06AAF645-522D-45E5-8864-F0A32EDA38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54" y="3634172"/>
            <a:ext cx="433026" cy="867279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339EF3B-6047-4B66-BED1-6690455F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54" y="4756365"/>
            <a:ext cx="433026" cy="8672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F2208C-F8DA-47CF-8B53-3045B5B92ED1}"/>
              </a:ext>
            </a:extLst>
          </p:cNvPr>
          <p:cNvSpPr/>
          <p:nvPr/>
        </p:nvSpPr>
        <p:spPr>
          <a:xfrm>
            <a:off x="754072" y="1238610"/>
            <a:ext cx="1184367" cy="252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8A256D-9A4E-47F0-885B-BCF3E392D368}"/>
              </a:ext>
            </a:extLst>
          </p:cNvPr>
          <p:cNvSpPr/>
          <p:nvPr/>
        </p:nvSpPr>
        <p:spPr>
          <a:xfrm>
            <a:off x="754072" y="2322974"/>
            <a:ext cx="1184367" cy="252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7559EDF-8042-45EE-BD89-6F078301B02F}"/>
              </a:ext>
            </a:extLst>
          </p:cNvPr>
          <p:cNvSpPr/>
          <p:nvPr/>
        </p:nvSpPr>
        <p:spPr>
          <a:xfrm>
            <a:off x="754072" y="3446843"/>
            <a:ext cx="1184367" cy="252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28AABA1-16AC-4A9F-BFB2-A99CE2B4DCCA}"/>
              </a:ext>
            </a:extLst>
          </p:cNvPr>
          <p:cNvSpPr/>
          <p:nvPr/>
        </p:nvSpPr>
        <p:spPr>
          <a:xfrm>
            <a:off x="754072" y="4587787"/>
            <a:ext cx="1184367" cy="252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1E14E3-6126-4AF8-BF24-A8E8D55D2E96}"/>
              </a:ext>
            </a:extLst>
          </p:cNvPr>
          <p:cNvSpPr txBox="1"/>
          <p:nvPr/>
        </p:nvSpPr>
        <p:spPr>
          <a:xfrm>
            <a:off x="6867331" y="1408922"/>
            <a:ext cx="4748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픽업트럭 상단에 게이지바가 있어</a:t>
            </a:r>
            <a:endParaRPr lang="en-US" altLang="ko-KR" dirty="0"/>
          </a:p>
          <a:p>
            <a:r>
              <a:rPr lang="ko-KR" altLang="en-US" dirty="0"/>
              <a:t>실은 물건의 </a:t>
            </a:r>
            <a:r>
              <a:rPr lang="ko-KR" altLang="en-US" dirty="0" err="1"/>
              <a:t>밸류값에</a:t>
            </a:r>
            <a:r>
              <a:rPr lang="ko-KR" altLang="en-US" dirty="0"/>
              <a:t> 따라 게이지가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가득 채웠을 시 승리</a:t>
            </a:r>
            <a:endParaRPr lang="en-US" altLang="ko-KR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6858D4D-01A5-4E75-80BF-AF78FBB9F091}"/>
              </a:ext>
            </a:extLst>
          </p:cNvPr>
          <p:cNvGrpSpPr/>
          <p:nvPr/>
        </p:nvGrpSpPr>
        <p:grpSpPr>
          <a:xfrm>
            <a:off x="2920722" y="1891338"/>
            <a:ext cx="419878" cy="252550"/>
            <a:chOff x="6969967" y="1642188"/>
            <a:chExt cx="419878" cy="25255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B75FAE9-3F57-4376-96B1-0C0046B97466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223AD94-153E-42DE-9CEB-A34FCB109059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700DCC5-6B82-4457-8B7C-5F6927D8BB95}"/>
              </a:ext>
            </a:extLst>
          </p:cNvPr>
          <p:cNvGrpSpPr/>
          <p:nvPr/>
        </p:nvGrpSpPr>
        <p:grpSpPr>
          <a:xfrm>
            <a:off x="2931059" y="2822572"/>
            <a:ext cx="419878" cy="252550"/>
            <a:chOff x="6969967" y="1642188"/>
            <a:chExt cx="419878" cy="25255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40DE8BF-EED7-4C49-8074-32731BF80BB3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C24794-EC55-4308-9208-6D86C0081E52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E506C4D-D69F-4799-A64C-B34190B2FA86}"/>
              </a:ext>
            </a:extLst>
          </p:cNvPr>
          <p:cNvGrpSpPr/>
          <p:nvPr/>
        </p:nvGrpSpPr>
        <p:grpSpPr>
          <a:xfrm>
            <a:off x="2931059" y="3941536"/>
            <a:ext cx="419878" cy="252550"/>
            <a:chOff x="6969967" y="1642188"/>
            <a:chExt cx="419878" cy="25255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8BDF77-EEC3-4D68-85AF-83C2E6DD3287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7E40134-5E1C-4836-AF05-4809AB6EFC47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6D14DA2-2AD5-4878-B408-3DF426C1E83A}"/>
              </a:ext>
            </a:extLst>
          </p:cNvPr>
          <p:cNvGrpSpPr/>
          <p:nvPr/>
        </p:nvGrpSpPr>
        <p:grpSpPr>
          <a:xfrm>
            <a:off x="2931059" y="5053331"/>
            <a:ext cx="419878" cy="252550"/>
            <a:chOff x="6969967" y="1642188"/>
            <a:chExt cx="419878" cy="25255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5743A1C-ECD1-49A5-B389-74EEE1179423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A79B1CC-1DDB-4EB1-8F07-C9E8E0A9E4A2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B3C28CB-940F-41EE-B826-68939954B0D0}"/>
              </a:ext>
            </a:extLst>
          </p:cNvPr>
          <p:cNvGrpSpPr/>
          <p:nvPr/>
        </p:nvGrpSpPr>
        <p:grpSpPr>
          <a:xfrm>
            <a:off x="3610326" y="1891338"/>
            <a:ext cx="419878" cy="252550"/>
            <a:chOff x="6969967" y="1642188"/>
            <a:chExt cx="419878" cy="25255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7BF2A59-28CB-476A-AE72-E5C6203095A9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2BC38F6-E297-4197-91C1-A1BC1852180B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761FCE9-0C0E-4DC9-959D-C82878BC92B5}"/>
              </a:ext>
            </a:extLst>
          </p:cNvPr>
          <p:cNvGrpSpPr/>
          <p:nvPr/>
        </p:nvGrpSpPr>
        <p:grpSpPr>
          <a:xfrm>
            <a:off x="3620663" y="2822572"/>
            <a:ext cx="419878" cy="252550"/>
            <a:chOff x="6969967" y="1642188"/>
            <a:chExt cx="419878" cy="25255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BBFE57-E766-4CE3-AFC3-6B6F30D52FDB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98B0448-073B-4D03-9087-43CAA93E29D6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D5EA95C-F970-4692-A5CC-9AC82BD38777}"/>
              </a:ext>
            </a:extLst>
          </p:cNvPr>
          <p:cNvGrpSpPr/>
          <p:nvPr/>
        </p:nvGrpSpPr>
        <p:grpSpPr>
          <a:xfrm>
            <a:off x="3620663" y="3941536"/>
            <a:ext cx="419878" cy="252550"/>
            <a:chOff x="6969967" y="1642188"/>
            <a:chExt cx="419878" cy="25255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DAF5BB9-4EFD-4011-A35E-A070FC09D639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9FE47AB-8B02-4378-AFD3-30B51053F5BC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4A11EE8-D960-4170-AC72-85E376B98B28}"/>
              </a:ext>
            </a:extLst>
          </p:cNvPr>
          <p:cNvGrpSpPr/>
          <p:nvPr/>
        </p:nvGrpSpPr>
        <p:grpSpPr>
          <a:xfrm>
            <a:off x="3620663" y="5053331"/>
            <a:ext cx="419878" cy="252550"/>
            <a:chOff x="6969967" y="1642188"/>
            <a:chExt cx="419878" cy="252550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EF2390B-5588-43D3-8A93-882975151244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238698A-3F0E-4504-B30C-94641A1CE404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4863DDD-0AB8-4254-A8C7-8702C8596BC3}"/>
              </a:ext>
            </a:extLst>
          </p:cNvPr>
          <p:cNvGrpSpPr/>
          <p:nvPr/>
        </p:nvGrpSpPr>
        <p:grpSpPr>
          <a:xfrm>
            <a:off x="4339983" y="1891338"/>
            <a:ext cx="419878" cy="252550"/>
            <a:chOff x="6969967" y="1642188"/>
            <a:chExt cx="419878" cy="25255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284102E-F84B-4134-982E-E722A5080203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81F766D-5E17-45E8-830B-495F09A77EDF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8F95B1B-15A8-4FFB-8B4E-3517ECE9C256}"/>
              </a:ext>
            </a:extLst>
          </p:cNvPr>
          <p:cNvGrpSpPr/>
          <p:nvPr/>
        </p:nvGrpSpPr>
        <p:grpSpPr>
          <a:xfrm>
            <a:off x="4350320" y="2822572"/>
            <a:ext cx="419878" cy="252550"/>
            <a:chOff x="6969967" y="1642188"/>
            <a:chExt cx="419878" cy="252550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9766F6-992B-45F0-B08D-77FF99263577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5A499CC-5AE9-462B-AA30-C4101E4ED486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51730EB-EA5A-4721-9C1B-0061FDFBFFFE}"/>
              </a:ext>
            </a:extLst>
          </p:cNvPr>
          <p:cNvGrpSpPr/>
          <p:nvPr/>
        </p:nvGrpSpPr>
        <p:grpSpPr>
          <a:xfrm>
            <a:off x="4350320" y="3941536"/>
            <a:ext cx="419878" cy="252550"/>
            <a:chOff x="6969967" y="1642188"/>
            <a:chExt cx="419878" cy="252550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3FF1954-04DE-4181-9F38-9187C6723B08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50F644F-E793-4F95-88B5-C42348586F09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EAFF344-08F9-4E69-876F-3AA04E2EADDC}"/>
              </a:ext>
            </a:extLst>
          </p:cNvPr>
          <p:cNvGrpSpPr/>
          <p:nvPr/>
        </p:nvGrpSpPr>
        <p:grpSpPr>
          <a:xfrm>
            <a:off x="4350320" y="5053331"/>
            <a:ext cx="419878" cy="252550"/>
            <a:chOff x="6969967" y="1642188"/>
            <a:chExt cx="419878" cy="252550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4FC6BF7-7BA7-4898-94FB-A2720887C0CE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7A02B22-0993-42BC-9C2C-FE2C66A181BE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03CDD245-DC57-43C8-9FD1-E17E06B4AB9C}"/>
              </a:ext>
            </a:extLst>
          </p:cNvPr>
          <p:cNvGrpSpPr/>
          <p:nvPr/>
        </p:nvGrpSpPr>
        <p:grpSpPr>
          <a:xfrm>
            <a:off x="5136732" y="1891338"/>
            <a:ext cx="419878" cy="252550"/>
            <a:chOff x="6969967" y="1642188"/>
            <a:chExt cx="419878" cy="252550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E633876-C0B8-4823-9CBB-F76F0C4C7B4E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23A438D-3195-401F-BB7C-90E61EEC6937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5D2C05F-2118-411B-AECF-316DCFD69C5E}"/>
              </a:ext>
            </a:extLst>
          </p:cNvPr>
          <p:cNvGrpSpPr/>
          <p:nvPr/>
        </p:nvGrpSpPr>
        <p:grpSpPr>
          <a:xfrm>
            <a:off x="5147069" y="2822572"/>
            <a:ext cx="419878" cy="252550"/>
            <a:chOff x="6969967" y="1642188"/>
            <a:chExt cx="419878" cy="252550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F56BA33-95E0-4B88-AFC8-87CC21339CC7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E4A4E3A-AC42-41A7-9951-9EF2FFB565FA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5892BDFC-CB75-4DCE-83A3-76347BAA0783}"/>
              </a:ext>
            </a:extLst>
          </p:cNvPr>
          <p:cNvGrpSpPr/>
          <p:nvPr/>
        </p:nvGrpSpPr>
        <p:grpSpPr>
          <a:xfrm>
            <a:off x="5147069" y="3941536"/>
            <a:ext cx="419878" cy="252550"/>
            <a:chOff x="6969967" y="1642188"/>
            <a:chExt cx="419878" cy="252550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96C46B1-7241-430E-B213-0F18C8598855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51C6FC2-EF72-4AE6-846B-31E2D75E8976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2A7A6A0-3745-42EB-A50A-B07819275FB9}"/>
              </a:ext>
            </a:extLst>
          </p:cNvPr>
          <p:cNvGrpSpPr/>
          <p:nvPr/>
        </p:nvGrpSpPr>
        <p:grpSpPr>
          <a:xfrm>
            <a:off x="5147069" y="5053331"/>
            <a:ext cx="419878" cy="252550"/>
            <a:chOff x="6969967" y="1642188"/>
            <a:chExt cx="419878" cy="252550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076C5DC-DFB5-4575-868C-C71DB16C9C1C}"/>
                </a:ext>
              </a:extLst>
            </p:cNvPr>
            <p:cNvSpPr/>
            <p:nvPr/>
          </p:nvSpPr>
          <p:spPr>
            <a:xfrm>
              <a:off x="6969967" y="1642188"/>
              <a:ext cx="419878" cy="2525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784DE67-68D1-4B58-A70F-59123BD338B5}"/>
                </a:ext>
              </a:extLst>
            </p:cNvPr>
            <p:cNvSpPr/>
            <p:nvPr/>
          </p:nvSpPr>
          <p:spPr>
            <a:xfrm>
              <a:off x="7128588" y="1642188"/>
              <a:ext cx="121298" cy="252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48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380326-A0C2-49F9-9536-597F2447B6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EE8C8C-F330-4738-822C-5D0E06643BCB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0C2262-F227-4AF5-906F-756BFBCCBF46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083DFA-D11F-4C22-B1B5-D2F4B6141DAA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7CAA9E-7B71-4DEA-BEEC-D1492CAE67C4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DE8FAD-DD59-49B5-886D-F345BDB8DE52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EDB52-71A1-4517-98CF-2A2E6B9CDD03}"/>
              </a:ext>
            </a:extLst>
          </p:cNvPr>
          <p:cNvSpPr/>
          <p:nvPr/>
        </p:nvSpPr>
        <p:spPr>
          <a:xfrm>
            <a:off x="1071154" y="713169"/>
            <a:ext cx="5024846" cy="5024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3FB60-C42E-499A-83A7-4298477B094F}"/>
              </a:ext>
            </a:extLst>
          </p:cNvPr>
          <p:cNvSpPr txBox="1"/>
          <p:nvPr/>
        </p:nvSpPr>
        <p:spPr>
          <a:xfrm>
            <a:off x="6867331" y="830424"/>
            <a:ext cx="49792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정문에서 가까울 수록 </a:t>
            </a:r>
            <a:r>
              <a:rPr lang="ko-KR" altLang="en-US" dirty="0" err="1"/>
              <a:t>저밸류</a:t>
            </a:r>
            <a:r>
              <a:rPr lang="ko-KR" altLang="en-US" dirty="0"/>
              <a:t> 물품 배치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정문에서 멀수록 </a:t>
            </a:r>
            <a:r>
              <a:rPr lang="ko-KR" altLang="en-US" dirty="0" err="1"/>
              <a:t>고밸류</a:t>
            </a:r>
            <a:r>
              <a:rPr lang="ko-KR" altLang="en-US" dirty="0"/>
              <a:t> 물품 배치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고밸류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가격 대비 점수가 높음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주차장의 트럭에서 </a:t>
            </a:r>
            <a:r>
              <a:rPr lang="ko-KR" altLang="en-US" dirty="0" err="1"/>
              <a:t>밸류</a:t>
            </a:r>
            <a:r>
              <a:rPr lang="ko-KR" altLang="en-US" dirty="0"/>
              <a:t> 게이지를 풀로 채우면</a:t>
            </a:r>
            <a:endParaRPr lang="en-US" altLang="ko-KR" dirty="0"/>
          </a:p>
          <a:p>
            <a:r>
              <a:rPr lang="ko-KR" altLang="en-US" dirty="0"/>
              <a:t>승리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시간내 자금 내에서 최대한 높은</a:t>
            </a:r>
            <a:endParaRPr lang="en-US" altLang="ko-KR" dirty="0"/>
          </a:p>
          <a:p>
            <a:r>
              <a:rPr lang="ko-KR" altLang="en-US" dirty="0" err="1"/>
              <a:t>밸류를</a:t>
            </a:r>
            <a:r>
              <a:rPr lang="ko-KR" altLang="en-US" dirty="0"/>
              <a:t> 뽑아내면 승리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물건 보유 최대량은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F1D92C6-EA76-4363-8F6D-CC93CBFFDEC8}"/>
              </a:ext>
            </a:extLst>
          </p:cNvPr>
          <p:cNvSpPr/>
          <p:nvPr/>
        </p:nvSpPr>
        <p:spPr>
          <a:xfrm>
            <a:off x="1785443" y="1732850"/>
            <a:ext cx="382555" cy="3825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52E4CD-0D59-4182-92FD-23A7F4934B27}"/>
              </a:ext>
            </a:extLst>
          </p:cNvPr>
          <p:cNvSpPr/>
          <p:nvPr/>
        </p:nvSpPr>
        <p:spPr>
          <a:xfrm>
            <a:off x="400594" y="2416029"/>
            <a:ext cx="670560" cy="1476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4AD6DD-4162-4CB4-9D83-C5A8CF14D875}"/>
              </a:ext>
            </a:extLst>
          </p:cNvPr>
          <p:cNvSpPr/>
          <p:nvPr/>
        </p:nvSpPr>
        <p:spPr>
          <a:xfrm>
            <a:off x="1783264" y="2343255"/>
            <a:ext cx="382556" cy="3825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55A8A0-2BD4-47AC-80FF-87C1F563D854}"/>
              </a:ext>
            </a:extLst>
          </p:cNvPr>
          <p:cNvSpPr/>
          <p:nvPr/>
        </p:nvSpPr>
        <p:spPr>
          <a:xfrm>
            <a:off x="1785442" y="1031732"/>
            <a:ext cx="382556" cy="3825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C061AC8-1B5A-430A-8CFB-F698CE282342}"/>
              </a:ext>
            </a:extLst>
          </p:cNvPr>
          <p:cNvSpPr/>
          <p:nvPr/>
        </p:nvSpPr>
        <p:spPr>
          <a:xfrm>
            <a:off x="3532628" y="1110497"/>
            <a:ext cx="382555" cy="3825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A0BC02-9A73-4641-8CE8-EC5D83A1B376}"/>
              </a:ext>
            </a:extLst>
          </p:cNvPr>
          <p:cNvSpPr/>
          <p:nvPr/>
        </p:nvSpPr>
        <p:spPr>
          <a:xfrm>
            <a:off x="3483532" y="3892649"/>
            <a:ext cx="382555" cy="3825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0C6D287-C3CE-4014-B44A-AA3FDDA300D1}"/>
              </a:ext>
            </a:extLst>
          </p:cNvPr>
          <p:cNvSpPr/>
          <p:nvPr/>
        </p:nvSpPr>
        <p:spPr>
          <a:xfrm>
            <a:off x="3483532" y="4679146"/>
            <a:ext cx="382555" cy="3825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9BF2191-17DD-457D-B980-8CEB7E9ABFED}"/>
              </a:ext>
            </a:extLst>
          </p:cNvPr>
          <p:cNvSpPr/>
          <p:nvPr/>
        </p:nvSpPr>
        <p:spPr>
          <a:xfrm>
            <a:off x="4902161" y="4437267"/>
            <a:ext cx="382555" cy="3825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467AC31-8E72-4AA8-98B8-58548258375A}"/>
              </a:ext>
            </a:extLst>
          </p:cNvPr>
          <p:cNvSpPr/>
          <p:nvPr/>
        </p:nvSpPr>
        <p:spPr>
          <a:xfrm>
            <a:off x="1741714" y="4374388"/>
            <a:ext cx="382556" cy="3825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C22CC7-7811-4B2D-984C-6CF6802D6C86}"/>
              </a:ext>
            </a:extLst>
          </p:cNvPr>
          <p:cNvSpPr/>
          <p:nvPr/>
        </p:nvSpPr>
        <p:spPr>
          <a:xfrm>
            <a:off x="2570861" y="921646"/>
            <a:ext cx="543696" cy="17117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진열대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ECF0E1-0104-442D-B610-49666CB1E68A}"/>
              </a:ext>
            </a:extLst>
          </p:cNvPr>
          <p:cNvSpPr/>
          <p:nvPr/>
        </p:nvSpPr>
        <p:spPr>
          <a:xfrm>
            <a:off x="2570861" y="3823268"/>
            <a:ext cx="543696" cy="17117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진열대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0D33EE-75DB-43A4-BFE6-076D44A5551C}"/>
              </a:ext>
            </a:extLst>
          </p:cNvPr>
          <p:cNvSpPr/>
          <p:nvPr/>
        </p:nvSpPr>
        <p:spPr>
          <a:xfrm>
            <a:off x="4164077" y="3823268"/>
            <a:ext cx="543696" cy="17117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진열대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A9DD8-23F7-473D-9788-C994C80555CB}"/>
              </a:ext>
            </a:extLst>
          </p:cNvPr>
          <p:cNvSpPr/>
          <p:nvPr/>
        </p:nvSpPr>
        <p:spPr>
          <a:xfrm>
            <a:off x="4164077" y="1025325"/>
            <a:ext cx="543696" cy="17117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진열대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A77644-CA32-40C9-84E4-3FF1ADC737B2}"/>
              </a:ext>
            </a:extLst>
          </p:cNvPr>
          <p:cNvSpPr/>
          <p:nvPr/>
        </p:nvSpPr>
        <p:spPr>
          <a:xfrm>
            <a:off x="1728480" y="4987253"/>
            <a:ext cx="382555" cy="3825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26BB5C-00B3-4AF9-BFF7-0CE1BCF358B2}"/>
              </a:ext>
            </a:extLst>
          </p:cNvPr>
          <p:cNvSpPr/>
          <p:nvPr/>
        </p:nvSpPr>
        <p:spPr>
          <a:xfrm>
            <a:off x="1742031" y="3842249"/>
            <a:ext cx="382556" cy="3825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0983C1-0124-449E-83B6-58BFB30F9668}"/>
              </a:ext>
            </a:extLst>
          </p:cNvPr>
          <p:cNvSpPr/>
          <p:nvPr/>
        </p:nvSpPr>
        <p:spPr>
          <a:xfrm>
            <a:off x="3538541" y="2250847"/>
            <a:ext cx="382555" cy="3825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80E2F1A-8480-4B07-8368-8C5588153BAA}"/>
              </a:ext>
            </a:extLst>
          </p:cNvPr>
          <p:cNvSpPr/>
          <p:nvPr/>
        </p:nvSpPr>
        <p:spPr>
          <a:xfrm>
            <a:off x="2827223" y="2517746"/>
            <a:ext cx="589827" cy="5898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D358EC-A1EC-4BA1-8BE4-05F8809353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26" y="2860436"/>
            <a:ext cx="433026" cy="8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78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4B17FE-7940-40FF-94B1-179F5695F3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FA072D-BC1B-466F-B3B2-6F72A497DEFF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4DC66F-0C60-4AEA-9695-F09E3A924AE1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3570C-B47D-4A35-87C7-E1552E1407AE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4E7738-7A3F-4E6A-A6D0-BC12DC3786A8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3C925DD-500B-4484-A3BA-E65581758DD4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6DA6F9-DC63-4195-BE55-B1B5852DF71A}"/>
              </a:ext>
            </a:extLst>
          </p:cNvPr>
          <p:cNvGrpSpPr/>
          <p:nvPr/>
        </p:nvGrpSpPr>
        <p:grpSpPr>
          <a:xfrm>
            <a:off x="426055" y="1723519"/>
            <a:ext cx="6294980" cy="3410961"/>
            <a:chOff x="976560" y="825137"/>
            <a:chExt cx="9273429" cy="502484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44687B-CA53-459D-989D-40EA94425497}"/>
                </a:ext>
              </a:extLst>
            </p:cNvPr>
            <p:cNvSpPr/>
            <p:nvPr/>
          </p:nvSpPr>
          <p:spPr>
            <a:xfrm>
              <a:off x="976560" y="1539240"/>
              <a:ext cx="3596640" cy="3596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주차장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2E7977-0FE6-4548-9094-97CAB3A54CBA}"/>
                </a:ext>
              </a:extLst>
            </p:cNvPr>
            <p:cNvSpPr/>
            <p:nvPr/>
          </p:nvSpPr>
          <p:spPr>
            <a:xfrm>
              <a:off x="4573200" y="2867297"/>
              <a:ext cx="670560" cy="940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8AE1D-C5FF-4B26-A9D4-79956708CECC}"/>
                </a:ext>
              </a:extLst>
            </p:cNvPr>
            <p:cNvSpPr/>
            <p:nvPr/>
          </p:nvSpPr>
          <p:spPr>
            <a:xfrm>
              <a:off x="5225142" y="825137"/>
              <a:ext cx="5024847" cy="5024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쇼핑몰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35C350D-9707-4FB7-AF3D-C61CDD710F92}"/>
                </a:ext>
              </a:extLst>
            </p:cNvPr>
            <p:cNvCxnSpPr>
              <a:cxnSpLocks/>
            </p:cNvCxnSpPr>
            <p:nvPr/>
          </p:nvCxnSpPr>
          <p:spPr>
            <a:xfrm>
              <a:off x="3373617" y="2137955"/>
              <a:ext cx="3051110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23B1913-8598-4365-83D4-A9B317BD1D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3617" y="4100979"/>
              <a:ext cx="3051110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FFFA9DD-AF79-45CD-9A07-18B3423205D4}"/>
              </a:ext>
            </a:extLst>
          </p:cNvPr>
          <p:cNvSpPr txBox="1"/>
          <p:nvPr/>
        </p:nvSpPr>
        <p:spPr>
          <a:xfrm>
            <a:off x="6867331" y="830424"/>
            <a:ext cx="46666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트럭에 물건을 쌓은 이후 게이지가 끝까지</a:t>
            </a:r>
            <a:endParaRPr lang="en-US" altLang="ko-KR" dirty="0"/>
          </a:p>
          <a:p>
            <a:r>
              <a:rPr lang="ko-KR" altLang="en-US" dirty="0"/>
              <a:t>채워지지 </a:t>
            </a:r>
            <a:r>
              <a:rPr lang="ko-KR" altLang="en-US" dirty="0" err="1"/>
              <a:t>안았을때</a:t>
            </a:r>
            <a:r>
              <a:rPr lang="ko-KR" altLang="en-US" dirty="0"/>
              <a:t> 캐릭터는 다시 쇼핑몰에</a:t>
            </a:r>
            <a:endParaRPr lang="en-US" altLang="ko-KR" dirty="0"/>
          </a:p>
          <a:p>
            <a:r>
              <a:rPr lang="ko-KR" altLang="en-US" dirty="0"/>
              <a:t>들어가 물건을 모아야함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주차장에서 다시 돈다발을 획득할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6674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B20A80A-079B-4C8A-96C6-2C02A591AE3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1D38A9-A8C3-4304-90A5-BDBECD08C173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8EA39C-8D6C-4079-AADE-918BBCDD43CF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894D47-40AF-4905-AF1C-B2318B52DCF7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2EFEDD-FC11-4F25-8587-7D81DE65135A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B71B2D-965A-45A7-BCA1-7492186DE184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FA4807D-658A-491D-8CAF-89FA33E53499}"/>
              </a:ext>
            </a:extLst>
          </p:cNvPr>
          <p:cNvSpPr/>
          <p:nvPr/>
        </p:nvSpPr>
        <p:spPr>
          <a:xfrm>
            <a:off x="1119673" y="1486909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저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729B8DF-E603-43E0-BA60-2111936A1364}"/>
              </a:ext>
            </a:extLst>
          </p:cNvPr>
          <p:cNvSpPr/>
          <p:nvPr/>
        </p:nvSpPr>
        <p:spPr>
          <a:xfrm>
            <a:off x="1119673" y="3037114"/>
            <a:ext cx="783772" cy="7837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9AECBF-0BC4-4746-86AB-6D5BADF02C81}"/>
              </a:ext>
            </a:extLst>
          </p:cNvPr>
          <p:cNvSpPr/>
          <p:nvPr/>
        </p:nvSpPr>
        <p:spPr>
          <a:xfrm>
            <a:off x="1119673" y="4587319"/>
            <a:ext cx="783772" cy="7837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95AA0C-FC33-4121-8629-7C353827E8E9}"/>
              </a:ext>
            </a:extLst>
          </p:cNvPr>
          <p:cNvSpPr txBox="1"/>
          <p:nvPr/>
        </p:nvSpPr>
        <p:spPr>
          <a:xfrm>
            <a:off x="3172408" y="15615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식료품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F54CB-AE1C-44CE-A2C3-46D821BB3686}"/>
              </a:ext>
            </a:extLst>
          </p:cNvPr>
          <p:cNvSpPr txBox="1"/>
          <p:nvPr/>
        </p:nvSpPr>
        <p:spPr>
          <a:xfrm>
            <a:off x="3172408" y="3207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의류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009B2-DB8D-4903-B920-EC518F6915B2}"/>
              </a:ext>
            </a:extLst>
          </p:cNvPr>
          <p:cNvSpPr txBox="1"/>
          <p:nvPr/>
        </p:nvSpPr>
        <p:spPr>
          <a:xfrm>
            <a:off x="3045600" y="4794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전자제품</a:t>
            </a:r>
          </a:p>
        </p:txBody>
      </p:sp>
    </p:spTree>
    <p:extLst>
      <p:ext uri="{BB962C8B-B14F-4D97-AF65-F5344CB8AC3E}">
        <p14:creationId xmlns:p14="http://schemas.microsoft.com/office/powerpoint/2010/main" val="1449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07375-2639-4872-842F-1FDA6D81E131}"/>
              </a:ext>
            </a:extLst>
          </p:cNvPr>
          <p:cNvSpPr/>
          <p:nvPr/>
        </p:nvSpPr>
        <p:spPr>
          <a:xfrm>
            <a:off x="0" y="0"/>
            <a:ext cx="12192000" cy="252550"/>
          </a:xfrm>
          <a:prstGeom prst="rect">
            <a:avLst/>
          </a:prstGeom>
          <a:solidFill>
            <a:srgbClr val="E95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B97C76-A46F-4B21-8261-678D3BEC0F91}"/>
              </a:ext>
            </a:extLst>
          </p:cNvPr>
          <p:cNvSpPr/>
          <p:nvPr/>
        </p:nvSpPr>
        <p:spPr>
          <a:xfrm>
            <a:off x="0" y="6605450"/>
            <a:ext cx="3045600" cy="252550"/>
          </a:xfrm>
          <a:prstGeom prst="rect">
            <a:avLst/>
          </a:prstGeom>
          <a:solidFill>
            <a:srgbClr val="8E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757BF-3BD4-4D6F-8BA3-128DE325BD49}"/>
              </a:ext>
            </a:extLst>
          </p:cNvPr>
          <p:cNvSpPr/>
          <p:nvPr/>
        </p:nvSpPr>
        <p:spPr>
          <a:xfrm>
            <a:off x="3050400" y="6605450"/>
            <a:ext cx="3045600" cy="252550"/>
          </a:xfrm>
          <a:prstGeom prst="rect">
            <a:avLst/>
          </a:prstGeom>
          <a:solidFill>
            <a:srgbClr val="7E2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B93699-CC22-4283-96A2-3D21811EAD96}"/>
              </a:ext>
            </a:extLst>
          </p:cNvPr>
          <p:cNvSpPr/>
          <p:nvPr/>
        </p:nvSpPr>
        <p:spPr>
          <a:xfrm>
            <a:off x="6096000" y="6605450"/>
            <a:ext cx="3045600" cy="252550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0454B0-948B-4E79-82D5-B74E0E9AEBBA}"/>
              </a:ext>
            </a:extLst>
          </p:cNvPr>
          <p:cNvSpPr/>
          <p:nvPr/>
        </p:nvSpPr>
        <p:spPr>
          <a:xfrm>
            <a:off x="9146400" y="6605450"/>
            <a:ext cx="3045600" cy="25255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0B695-0E29-4CCB-858F-B9774A7DF0FA}"/>
              </a:ext>
            </a:extLst>
          </p:cNvPr>
          <p:cNvSpPr txBox="1"/>
          <p:nvPr/>
        </p:nvSpPr>
        <p:spPr>
          <a:xfrm>
            <a:off x="4254791" y="2505670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감사 합니다</a:t>
            </a:r>
            <a:endParaRPr lang="ko-KR" altLang="en-US" sz="5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16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07375-2639-4872-842F-1FDA6D81E131}"/>
              </a:ext>
            </a:extLst>
          </p:cNvPr>
          <p:cNvSpPr/>
          <p:nvPr/>
        </p:nvSpPr>
        <p:spPr>
          <a:xfrm>
            <a:off x="0" y="0"/>
            <a:ext cx="12192000" cy="252550"/>
          </a:xfrm>
          <a:prstGeom prst="rect">
            <a:avLst/>
          </a:prstGeom>
          <a:solidFill>
            <a:srgbClr val="E95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B97C76-A46F-4B21-8261-678D3BEC0F91}"/>
              </a:ext>
            </a:extLst>
          </p:cNvPr>
          <p:cNvSpPr/>
          <p:nvPr/>
        </p:nvSpPr>
        <p:spPr>
          <a:xfrm>
            <a:off x="0" y="6605450"/>
            <a:ext cx="3045600" cy="252550"/>
          </a:xfrm>
          <a:prstGeom prst="rect">
            <a:avLst/>
          </a:prstGeom>
          <a:solidFill>
            <a:srgbClr val="8E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757BF-3BD4-4D6F-8BA3-128DE325BD49}"/>
              </a:ext>
            </a:extLst>
          </p:cNvPr>
          <p:cNvSpPr/>
          <p:nvPr/>
        </p:nvSpPr>
        <p:spPr>
          <a:xfrm>
            <a:off x="3050400" y="6605450"/>
            <a:ext cx="3045600" cy="252550"/>
          </a:xfrm>
          <a:prstGeom prst="rect">
            <a:avLst/>
          </a:prstGeom>
          <a:solidFill>
            <a:srgbClr val="7E2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B93699-CC22-4283-96A2-3D21811EAD96}"/>
              </a:ext>
            </a:extLst>
          </p:cNvPr>
          <p:cNvSpPr/>
          <p:nvPr/>
        </p:nvSpPr>
        <p:spPr>
          <a:xfrm>
            <a:off x="6096000" y="6605450"/>
            <a:ext cx="3045600" cy="252550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0454B0-948B-4E79-82D5-B74E0E9AEBBA}"/>
              </a:ext>
            </a:extLst>
          </p:cNvPr>
          <p:cNvSpPr/>
          <p:nvPr/>
        </p:nvSpPr>
        <p:spPr>
          <a:xfrm>
            <a:off x="9146400" y="6605450"/>
            <a:ext cx="3045600" cy="25255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9F1B4-EC9D-4E0E-AF76-B246554ABF3B}"/>
              </a:ext>
            </a:extLst>
          </p:cNvPr>
          <p:cNvSpPr txBox="1"/>
          <p:nvPr/>
        </p:nvSpPr>
        <p:spPr>
          <a:xfrm>
            <a:off x="558326" y="590141"/>
            <a:ext cx="285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Black Friday Fever</a:t>
            </a:r>
            <a:endParaRPr lang="ko-KR" altLang="en-US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E41B5E-EF98-408D-8A69-134E1671C56D}"/>
              </a:ext>
            </a:extLst>
          </p:cNvPr>
          <p:cNvSpPr txBox="1"/>
          <p:nvPr/>
        </p:nvSpPr>
        <p:spPr>
          <a:xfrm>
            <a:off x="3658578" y="1301196"/>
            <a:ext cx="661751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게임 요약</a:t>
            </a:r>
            <a:endParaRPr lang="en-US" altLang="ko-KR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9509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유저</a:t>
            </a:r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</a:t>
            </a:r>
            <a:r>
              <a:rPr lang="ko-KR" altLang="en-US" sz="12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다른 캐릭터와 경쟁하여 많은 물건을 담는</a:t>
            </a:r>
            <a:r>
              <a:rPr lang="ko-KR" altLang="en-US" sz="1200" b="1" dirty="0">
                <a:solidFill>
                  <a:srgbClr val="E9509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0E6EB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상황</a:t>
            </a:r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에서 오는 </a:t>
            </a:r>
            <a:r>
              <a:rPr lang="ko-KR" altLang="en-US" sz="1200" b="1" dirty="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승리감</a:t>
            </a:r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재미있는 게임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E9509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소재</a:t>
            </a:r>
            <a:endParaRPr lang="en-US" altLang="ko-KR" sz="1400" b="1" dirty="0">
              <a:solidFill>
                <a:srgbClr val="E95098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플레이어 본인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미국인으로서 매년 직접 경험하는 소재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남녀노소 관심을 가질 수 있는 소재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메카닉 </a:t>
            </a:r>
            <a:r>
              <a:rPr lang="en-US" altLang="ko-KR" sz="14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4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스택 </a:t>
            </a:r>
            <a:r>
              <a:rPr lang="en-US" altLang="ko-KR" sz="14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</a:t>
            </a:r>
            <a:r>
              <a:rPr lang="ko-KR" altLang="en-US" sz="14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경쟁</a:t>
            </a:r>
            <a:r>
              <a:rPr lang="en-US" altLang="ko-KR" sz="1400" b="1" dirty="0">
                <a:solidFill>
                  <a:srgbClr val="8EC31F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게임 플레이 규칙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주차장에 있는 현금다발을 모아 백화점의 물건들을 구매 후 쌓아 올림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스택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플레이어의 트럭에 물건을 놓아 먼저 게이지를 채우면 승리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경쟁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조작 방식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스와이프로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캐릭터를 </a:t>
            </a:r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좌우상하로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이동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E6EB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상황</a:t>
            </a:r>
            <a:endParaRPr lang="en-US" altLang="ko-KR" sz="1400" b="1" dirty="0">
              <a:solidFill>
                <a:srgbClr val="0E6EB8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다른 사람들과 경쟁하여 많은 물건을 싸게 구입하는 상황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클리어 시 상대 캐릭터를 엽기적인 춤을 추며 놀림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캐릭터 충돌 시 물건을 적게 든 캐릭터는 바닥에 물건을 떨어트림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398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감정</a:t>
            </a:r>
            <a:endParaRPr lang="en-US" altLang="ko-KR" sz="1400" b="1" dirty="0">
              <a:solidFill>
                <a:srgbClr val="F398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승리감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경쟁에서의 승리감</a:t>
            </a:r>
            <a:endParaRPr lang="en-US" altLang="ko-KR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95FFDE4-AA92-4705-AC4F-C5B143F32089}"/>
              </a:ext>
            </a:extLst>
          </p:cNvPr>
          <p:cNvGrpSpPr/>
          <p:nvPr/>
        </p:nvGrpSpPr>
        <p:grpSpPr>
          <a:xfrm>
            <a:off x="621196" y="1155599"/>
            <a:ext cx="2788488" cy="4993235"/>
            <a:chOff x="2133600" y="723900"/>
            <a:chExt cx="4876800" cy="87326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444512-BAFA-4110-A044-6FBFC046012C}"/>
                </a:ext>
              </a:extLst>
            </p:cNvPr>
            <p:cNvSpPr/>
            <p:nvPr/>
          </p:nvSpPr>
          <p:spPr>
            <a:xfrm>
              <a:off x="2133600" y="723900"/>
              <a:ext cx="4876800" cy="87326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97BD128C-8E6F-4ECF-BADC-D44514055661}"/>
                </a:ext>
              </a:extLst>
            </p:cNvPr>
            <p:cNvSpPr/>
            <p:nvPr/>
          </p:nvSpPr>
          <p:spPr>
            <a:xfrm>
              <a:off x="2286000" y="1070675"/>
              <a:ext cx="4572000" cy="8145649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55C80B3-989C-4B10-8CCC-2E2AC173A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1800" y="5676900"/>
              <a:ext cx="990600" cy="115972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53328A2-AB57-4239-874C-876A8143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903" y="4031400"/>
              <a:ext cx="808286" cy="11121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7DEF06C-4EB5-4B2F-BF50-E096EA87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121" y="7362526"/>
              <a:ext cx="1174612" cy="181451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9DAE25-83A2-49E2-8964-D5F43B96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54" y="7401812"/>
              <a:ext cx="1174612" cy="1814512"/>
            </a:xfrm>
            <a:prstGeom prst="rect">
              <a:avLst/>
            </a:prstGeom>
          </p:spPr>
        </p:pic>
        <p:pic>
          <p:nvPicPr>
            <p:cNvPr id="42" name="Picture 2" descr="Shopping bag HD">
              <a:extLst>
                <a:ext uri="{FF2B5EF4-FFF2-40B4-BE49-F238E27FC236}">
                  <a16:creationId xmlns:a16="http://schemas.microsoft.com/office/drawing/2014/main" id="{9B720B4F-7928-4930-889F-7EF637256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79" y="6281215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Shopping bag HD">
              <a:extLst>
                <a:ext uri="{FF2B5EF4-FFF2-40B4-BE49-F238E27FC236}">
                  <a16:creationId xmlns:a16="http://schemas.microsoft.com/office/drawing/2014/main" id="{B920C809-A4AA-4C48-8B80-A6A0CEDD0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967" y="4522825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Shopping bag HD">
              <a:extLst>
                <a:ext uri="{FF2B5EF4-FFF2-40B4-BE49-F238E27FC236}">
                  <a16:creationId xmlns:a16="http://schemas.microsoft.com/office/drawing/2014/main" id="{5DB7777B-5ABE-4B0D-A8DD-7A8891E45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601" y="2447324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Shopping bag HD">
              <a:extLst>
                <a:ext uri="{FF2B5EF4-FFF2-40B4-BE49-F238E27FC236}">
                  <a16:creationId xmlns:a16="http://schemas.microsoft.com/office/drawing/2014/main" id="{8FCC3A19-4821-4588-8C77-FD1AAC567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869" y="830407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00A6F42-9797-4AA7-BBAA-12E9423E0626}"/>
                </a:ext>
              </a:extLst>
            </p:cNvPr>
            <p:cNvCxnSpPr>
              <a:cxnSpLocks/>
            </p:cNvCxnSpPr>
            <p:nvPr/>
          </p:nvCxnSpPr>
          <p:spPr>
            <a:xfrm>
              <a:off x="3128254" y="7200900"/>
              <a:ext cx="914400" cy="0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68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9FB839-19E3-4EC6-AE50-975926BEB070}"/>
              </a:ext>
            </a:extLst>
          </p:cNvPr>
          <p:cNvGrpSpPr/>
          <p:nvPr/>
        </p:nvGrpSpPr>
        <p:grpSpPr>
          <a:xfrm>
            <a:off x="621196" y="1155599"/>
            <a:ext cx="2788488" cy="4993235"/>
            <a:chOff x="2133600" y="723900"/>
            <a:chExt cx="4876800" cy="873269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B5833F1-E6E5-4EEF-9601-F16B6DF619AB}"/>
                </a:ext>
              </a:extLst>
            </p:cNvPr>
            <p:cNvSpPr/>
            <p:nvPr/>
          </p:nvSpPr>
          <p:spPr>
            <a:xfrm>
              <a:off x="2133600" y="723900"/>
              <a:ext cx="4876800" cy="87326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>
              <a:extLst>
                <a:ext uri="{FF2B5EF4-FFF2-40B4-BE49-F238E27FC236}">
                  <a16:creationId xmlns:a16="http://schemas.microsoft.com/office/drawing/2014/main" id="{362A1607-95C8-42BF-B923-EB1EB540D830}"/>
                </a:ext>
              </a:extLst>
            </p:cNvPr>
            <p:cNvSpPr/>
            <p:nvPr/>
          </p:nvSpPr>
          <p:spPr>
            <a:xfrm>
              <a:off x="2286000" y="1070675"/>
              <a:ext cx="4572000" cy="8145649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7BCFDC-69BC-4AF9-BAB0-0942A8B31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1800" y="5676900"/>
              <a:ext cx="990600" cy="11597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2E67A05-D213-4985-8566-5F7AFD163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903" y="4031400"/>
              <a:ext cx="808286" cy="11121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60D3FCD-57D4-4446-BC90-93AC4DC8C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816" y="7401812"/>
              <a:ext cx="1174612" cy="18145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82B5581-9239-414E-974E-C719B44D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54" y="7401812"/>
              <a:ext cx="1174612" cy="1814512"/>
            </a:xfrm>
            <a:prstGeom prst="rect">
              <a:avLst/>
            </a:prstGeom>
          </p:spPr>
        </p:pic>
        <p:pic>
          <p:nvPicPr>
            <p:cNvPr id="43" name="Picture 2" descr="Shopping bag HD">
              <a:extLst>
                <a:ext uri="{FF2B5EF4-FFF2-40B4-BE49-F238E27FC236}">
                  <a16:creationId xmlns:a16="http://schemas.microsoft.com/office/drawing/2014/main" id="{F4629B40-61B0-4DD1-9266-608FB3460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79" y="6281215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Shopping bag HD">
              <a:extLst>
                <a:ext uri="{FF2B5EF4-FFF2-40B4-BE49-F238E27FC236}">
                  <a16:creationId xmlns:a16="http://schemas.microsoft.com/office/drawing/2014/main" id="{1605CB20-EB6F-436D-8C5F-275EF178B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967" y="4522825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Shopping bag HD">
              <a:extLst>
                <a:ext uri="{FF2B5EF4-FFF2-40B4-BE49-F238E27FC236}">
                  <a16:creationId xmlns:a16="http://schemas.microsoft.com/office/drawing/2014/main" id="{E7220FBB-990A-4823-A4AE-AEA0894A0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601" y="2447324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Shopping bag HD">
              <a:extLst>
                <a:ext uri="{FF2B5EF4-FFF2-40B4-BE49-F238E27FC236}">
                  <a16:creationId xmlns:a16="http://schemas.microsoft.com/office/drawing/2014/main" id="{38F789AD-843D-46AB-A748-16E7FEEB8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869" y="830407"/>
              <a:ext cx="668110" cy="73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3852003-4A95-4853-A188-5A12F0FB4D70}"/>
                </a:ext>
              </a:extLst>
            </p:cNvPr>
            <p:cNvCxnSpPr>
              <a:cxnSpLocks/>
            </p:cNvCxnSpPr>
            <p:nvPr/>
          </p:nvCxnSpPr>
          <p:spPr>
            <a:xfrm>
              <a:off x="3128254" y="7200900"/>
              <a:ext cx="914400" cy="0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B18688-F6F5-4E92-A59A-1ECAA7550F0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707375-2639-4872-842F-1FDA6D81E131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B97C76-A46F-4B21-8261-678D3BEC0F91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9757BF-3BD4-4D6F-8BA3-128DE325BD49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B93699-CC22-4283-96A2-3D21811EAD96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0454B0-948B-4E79-82D5-B74E0E9AEBBA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7C8EA0-48DF-4018-99B6-C19316D505FC}"/>
              </a:ext>
            </a:extLst>
          </p:cNvPr>
          <p:cNvSpPr txBox="1"/>
          <p:nvPr/>
        </p:nvSpPr>
        <p:spPr>
          <a:xfrm>
            <a:off x="3658578" y="1301196"/>
            <a:ext cx="768473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예시 인가임 화면 </a:t>
            </a:r>
            <a:r>
              <a:rPr lang="en-US" altLang="ko-KR" sz="1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화면구성</a:t>
            </a:r>
            <a:r>
              <a:rPr lang="en-US" altLang="ko-KR" sz="1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탑뷰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구도에서 캐릭터들이 </a:t>
            </a: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좌우상하로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움직이며 다른 캐릭터들과 경쟁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내부 요소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(1)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플레이어 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(2)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상대 캐릭터 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(3)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장애물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(4)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물건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2"/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 외 확장 아이디어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영상 관련 아이디어</a:t>
            </a: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백화점이 오픈하자마자 캐릭터들이 정문을 통해 </a:t>
            </a: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몰려들어옴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밀린 캐릭터들은 사방으로 </a:t>
            </a: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튕겨나감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  <a:hlinkClick r:id="rId6"/>
              </a:rPr>
              <a:t>https://www.youtube.com/watch?v=MW4d8_LLYp8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서브로 제공할 수 있는 경험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매년 미국인들이 직간접적으로 경험하는 </a:t>
            </a: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Black Friday opening door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경험 제공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2"/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E4F49-5B78-4C1B-AFFC-5097E459BD82}"/>
              </a:ext>
            </a:extLst>
          </p:cNvPr>
          <p:cNvSpPr txBox="1"/>
          <p:nvPr/>
        </p:nvSpPr>
        <p:spPr>
          <a:xfrm>
            <a:off x="1215785" y="552614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(1)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81B8BC-E4A1-4E96-9A80-531FD9356DFA}"/>
              </a:ext>
            </a:extLst>
          </p:cNvPr>
          <p:cNvSpPr txBox="1"/>
          <p:nvPr/>
        </p:nvSpPr>
        <p:spPr>
          <a:xfrm>
            <a:off x="2327008" y="54368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B231F6-71B5-412B-B550-090A67DB3DCC}"/>
              </a:ext>
            </a:extLst>
          </p:cNvPr>
          <p:cNvSpPr txBox="1"/>
          <p:nvPr/>
        </p:nvSpPr>
        <p:spPr>
          <a:xfrm>
            <a:off x="858253" y="394499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(3)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59273-D689-40E4-BE98-ADF761B3C008}"/>
              </a:ext>
            </a:extLst>
          </p:cNvPr>
          <p:cNvSpPr txBox="1"/>
          <p:nvPr/>
        </p:nvSpPr>
        <p:spPr>
          <a:xfrm>
            <a:off x="1940939" y="42979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(4)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CAD273-0997-48DD-96CD-C4490FA03FA6}"/>
              </a:ext>
            </a:extLst>
          </p:cNvPr>
          <p:cNvSpPr txBox="1"/>
          <p:nvPr/>
        </p:nvSpPr>
        <p:spPr>
          <a:xfrm>
            <a:off x="558326" y="590141"/>
            <a:ext cx="285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Black Friday Fever</a:t>
            </a:r>
            <a:endParaRPr lang="ko-KR" altLang="en-US" sz="2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835DAA-5744-43B1-B05A-58F7330A7A96}"/>
              </a:ext>
            </a:extLst>
          </p:cNvPr>
          <p:cNvSpPr txBox="1"/>
          <p:nvPr/>
        </p:nvSpPr>
        <p:spPr>
          <a:xfrm>
            <a:off x="2720349" y="306598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(3)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1C89276-C83F-473F-93DC-D529D0D59A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707375-2639-4872-842F-1FDA6D81E131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B97C76-A46F-4B21-8261-678D3BEC0F91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9757BF-3BD4-4D6F-8BA3-128DE325BD49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B93699-CC22-4283-96A2-3D21811EAD96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0454B0-948B-4E79-82D5-B74E0E9AEBBA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116F51-8612-40BB-A434-81EEE0009B3C}"/>
              </a:ext>
            </a:extLst>
          </p:cNvPr>
          <p:cNvSpPr txBox="1"/>
          <p:nvPr/>
        </p:nvSpPr>
        <p:spPr>
          <a:xfrm>
            <a:off x="3658578" y="1301196"/>
            <a:ext cx="84946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레퍼런스</a:t>
            </a:r>
            <a:endParaRPr lang="en-US" altLang="ko-KR" sz="1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Stack Colors!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메카닉의 유사성 </a:t>
            </a: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상대 캐릭터보다 많은 물건을 주워 </a:t>
            </a: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담아야함</a:t>
            </a: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물건은 중립적 존재로 선점해야 획득 가능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  <a:hlinkClick r:id="rId2"/>
              </a:rPr>
              <a:t>https://play.google.com/store/apps/details?id=com.redforcegames.stack.colors</a:t>
            </a: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	</a:t>
            </a:r>
          </a:p>
          <a:p>
            <a:pPr lvl="2"/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41968-108A-4E47-84FD-CC9D15D45D2E}"/>
              </a:ext>
            </a:extLst>
          </p:cNvPr>
          <p:cNvSpPr txBox="1"/>
          <p:nvPr/>
        </p:nvSpPr>
        <p:spPr>
          <a:xfrm>
            <a:off x="3658578" y="3429000"/>
            <a:ext cx="80345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Bridge Race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메카닉의 유사성 </a:t>
            </a: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상대적 물건이 적은 캐릭터는 다른 캐릭터와 충돌 시 물건을 일정량 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2"/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떨어뜨림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넥슨Lv1고딕" panose="00000500000000000000" pitchFamily="2" charset="-127"/>
                <a:ea typeface="넥슨Lv1고딕" panose="00000500000000000000" pitchFamily="2" charset="-127"/>
                <a:hlinkClick r:id="rId3"/>
              </a:rPr>
              <a:t>https://play.google.com/store/apps/details?id=com.Garawell.BridgeRace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2"/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E6CB61-E479-4D0F-82D8-8831A1F2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88" y="490435"/>
            <a:ext cx="1801056" cy="2938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CD8B5E-14D0-40AE-B732-A253BF104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" r="9526"/>
          <a:stretch/>
        </p:blipFill>
        <p:spPr>
          <a:xfrm>
            <a:off x="1041788" y="3585173"/>
            <a:ext cx="1801056" cy="26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07375-2639-4872-842F-1FDA6D81E131}"/>
              </a:ext>
            </a:extLst>
          </p:cNvPr>
          <p:cNvSpPr/>
          <p:nvPr/>
        </p:nvSpPr>
        <p:spPr>
          <a:xfrm>
            <a:off x="0" y="0"/>
            <a:ext cx="12192000" cy="252550"/>
          </a:xfrm>
          <a:prstGeom prst="rect">
            <a:avLst/>
          </a:prstGeom>
          <a:solidFill>
            <a:srgbClr val="E95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B97C76-A46F-4B21-8261-678D3BEC0F91}"/>
              </a:ext>
            </a:extLst>
          </p:cNvPr>
          <p:cNvSpPr/>
          <p:nvPr/>
        </p:nvSpPr>
        <p:spPr>
          <a:xfrm>
            <a:off x="0" y="6605450"/>
            <a:ext cx="3045600" cy="252550"/>
          </a:xfrm>
          <a:prstGeom prst="rect">
            <a:avLst/>
          </a:prstGeom>
          <a:solidFill>
            <a:srgbClr val="8E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757BF-3BD4-4D6F-8BA3-128DE325BD49}"/>
              </a:ext>
            </a:extLst>
          </p:cNvPr>
          <p:cNvSpPr/>
          <p:nvPr/>
        </p:nvSpPr>
        <p:spPr>
          <a:xfrm>
            <a:off x="3050400" y="6605450"/>
            <a:ext cx="3045600" cy="252550"/>
          </a:xfrm>
          <a:prstGeom prst="rect">
            <a:avLst/>
          </a:prstGeom>
          <a:solidFill>
            <a:srgbClr val="7E2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B93699-CC22-4283-96A2-3D21811EAD96}"/>
              </a:ext>
            </a:extLst>
          </p:cNvPr>
          <p:cNvSpPr/>
          <p:nvPr/>
        </p:nvSpPr>
        <p:spPr>
          <a:xfrm>
            <a:off x="6096000" y="6605450"/>
            <a:ext cx="3045600" cy="252550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0454B0-948B-4E79-82D5-B74E0E9AEBBA}"/>
              </a:ext>
            </a:extLst>
          </p:cNvPr>
          <p:cNvSpPr/>
          <p:nvPr/>
        </p:nvSpPr>
        <p:spPr>
          <a:xfrm>
            <a:off x="9146400" y="6605450"/>
            <a:ext cx="3045600" cy="25255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Black Friday GIFs - Get the best GIF on GIPHY">
            <a:extLst>
              <a:ext uri="{FF2B5EF4-FFF2-40B4-BE49-F238E27FC236}">
                <a16:creationId xmlns:a16="http://schemas.microsoft.com/office/drawing/2014/main" id="{F7FBD9B7-648E-4BD3-A287-E0BA2DA7E8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8" y="2006659"/>
            <a:ext cx="4854694" cy="272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750532-C473-4306-94BB-760F8F3EC760}"/>
              </a:ext>
            </a:extLst>
          </p:cNvPr>
          <p:cNvSpPr txBox="1"/>
          <p:nvPr/>
        </p:nvSpPr>
        <p:spPr>
          <a:xfrm>
            <a:off x="6092846" y="1934233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Black Friday is coming!</a:t>
            </a:r>
          </a:p>
          <a:p>
            <a:pPr algn="just"/>
            <a:endParaRPr lang="en-US" altLang="ko-KR" sz="1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just"/>
            <a:endParaRPr lang="en-US" altLang="ko-KR" sz="1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F84D6-6D8A-4725-9970-A27C71EA42E0}"/>
              </a:ext>
            </a:extLst>
          </p:cNvPr>
          <p:cNvSpPr txBox="1"/>
          <p:nvPr/>
        </p:nvSpPr>
        <p:spPr>
          <a:xfrm>
            <a:off x="6092846" y="3538772"/>
            <a:ext cx="62966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매년 </a:t>
            </a:r>
            <a:r>
              <a:rPr lang="en-US" altLang="ko-KR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11</a:t>
            </a:r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월 넷째 주 금요일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just"/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just"/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높은 할인율로 쇼핑을 즐길 수 있는 날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just"/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just"/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미국에선 이 날을 기준으로 크리스마스까지 쇼핑을 즐김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06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07375-2639-4872-842F-1FDA6D81E131}"/>
              </a:ext>
            </a:extLst>
          </p:cNvPr>
          <p:cNvSpPr/>
          <p:nvPr/>
        </p:nvSpPr>
        <p:spPr>
          <a:xfrm>
            <a:off x="0" y="0"/>
            <a:ext cx="12192000" cy="252550"/>
          </a:xfrm>
          <a:prstGeom prst="rect">
            <a:avLst/>
          </a:prstGeom>
          <a:solidFill>
            <a:srgbClr val="E95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B97C76-A46F-4B21-8261-678D3BEC0F91}"/>
              </a:ext>
            </a:extLst>
          </p:cNvPr>
          <p:cNvSpPr/>
          <p:nvPr/>
        </p:nvSpPr>
        <p:spPr>
          <a:xfrm>
            <a:off x="0" y="6605450"/>
            <a:ext cx="3045600" cy="252550"/>
          </a:xfrm>
          <a:prstGeom prst="rect">
            <a:avLst/>
          </a:prstGeom>
          <a:solidFill>
            <a:srgbClr val="8E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757BF-3BD4-4D6F-8BA3-128DE325BD49}"/>
              </a:ext>
            </a:extLst>
          </p:cNvPr>
          <p:cNvSpPr/>
          <p:nvPr/>
        </p:nvSpPr>
        <p:spPr>
          <a:xfrm>
            <a:off x="3050400" y="6605450"/>
            <a:ext cx="3045600" cy="252550"/>
          </a:xfrm>
          <a:prstGeom prst="rect">
            <a:avLst/>
          </a:prstGeom>
          <a:solidFill>
            <a:srgbClr val="7E2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B93699-CC22-4283-96A2-3D21811EAD96}"/>
              </a:ext>
            </a:extLst>
          </p:cNvPr>
          <p:cNvSpPr/>
          <p:nvPr/>
        </p:nvSpPr>
        <p:spPr>
          <a:xfrm>
            <a:off x="6096000" y="6605450"/>
            <a:ext cx="3045600" cy="252550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0454B0-948B-4E79-82D5-B74E0E9AEBBA}"/>
              </a:ext>
            </a:extLst>
          </p:cNvPr>
          <p:cNvSpPr/>
          <p:nvPr/>
        </p:nvSpPr>
        <p:spPr>
          <a:xfrm>
            <a:off x="9146400" y="6605450"/>
            <a:ext cx="3045600" cy="25255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2B5B2-56D6-41CB-8430-360A13603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85" y="1394392"/>
            <a:ext cx="3767704" cy="38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6EF8F9-5EF9-4B1D-806B-D2144F3CC6A4}"/>
              </a:ext>
            </a:extLst>
          </p:cNvPr>
          <p:cNvSpPr txBox="1"/>
          <p:nvPr/>
        </p:nvSpPr>
        <p:spPr>
          <a:xfrm>
            <a:off x="6100836" y="2037235"/>
            <a:ext cx="6097508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요약 </a:t>
            </a:r>
            <a:r>
              <a:rPr lang="en-US" altLang="ko-KR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최대한 많은 물건을 들고 트럭에 싣는 게임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간단한 컨셉 </a:t>
            </a:r>
            <a:r>
              <a:rPr lang="en-US" altLang="ko-KR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블랙 </a:t>
            </a:r>
            <a:r>
              <a:rPr lang="ko-KR" altLang="en-US" sz="18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프라이데이</a:t>
            </a:r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희화화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메카닉 </a:t>
            </a:r>
            <a:r>
              <a:rPr lang="en-US" altLang="ko-KR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스택 </a:t>
            </a:r>
            <a:r>
              <a:rPr lang="en-US" altLang="ko-KR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+ </a:t>
            </a:r>
            <a:r>
              <a:rPr lang="ko-KR" altLang="en-US" sz="18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견쟁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조작 방법 </a:t>
            </a:r>
            <a:r>
              <a:rPr lang="en-US" altLang="ko-KR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</a:t>
            </a:r>
            <a:r>
              <a:rPr lang="ko-KR" altLang="en-US" sz="1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8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스와이프</a:t>
            </a:r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충돌 시 일정량의 물건이 사방으로 </a:t>
            </a: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날라감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endParaRPr lang="ko-KR" altLang="en-US" sz="1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83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719E54-6431-4212-A50E-E8A6F0E7C0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0C46BE-D0BF-4FA2-81CD-7C90B830295D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D2CB4F-1948-49EE-AB05-96DB754A64E1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66264A-CD3F-42F8-8A72-188533E10C03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B844EF-D3A7-47E9-AA8A-F293FB642C0A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C83353-0A4B-4BC8-8367-BFFEAB82A60B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8B6ADC-0822-41D5-B0AD-C030BD07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6" y="542596"/>
            <a:ext cx="3993424" cy="28864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F886EC-1447-4E7A-AD10-3944131F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5" y="1030276"/>
            <a:ext cx="3993424" cy="2886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4A703-F4D1-4091-BB69-81B8851E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4" y="1639876"/>
            <a:ext cx="3993424" cy="2886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EFFC7B-8D97-499D-80C7-AB77D16F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23" y="2249476"/>
            <a:ext cx="3993424" cy="2886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567F4-A01D-4666-A8D4-FA04B038A3F8}"/>
              </a:ext>
            </a:extLst>
          </p:cNvPr>
          <p:cNvSpPr txBox="1"/>
          <p:nvPr/>
        </p:nvSpPr>
        <p:spPr>
          <a:xfrm>
            <a:off x="6096000" y="2075548"/>
            <a:ext cx="4778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플레이어 포함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2~4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인이 물건을 두고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최대한 많은 물건을 쌓아 올려 경쟁하는 시스템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AI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의 속도나 물건 획득양으로 난이도 조절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09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44FD9CE-F856-4B52-AE9B-14263C41EB2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A144489-5B6F-49EB-9E45-91299D89D326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6FE3DD-3C4B-4032-B652-CA46AB07E3F3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D619BC-EE20-49FC-A50C-FC744E8E5331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B7AF02-653B-4E8A-8117-A992FD7C3B4A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EA6097-82A5-4F27-9D92-04780A47385D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D04ABA6-B61A-4554-85DD-D9034066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8" y="1915071"/>
            <a:ext cx="5056543" cy="2848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ADEEF-AD4A-42AA-86E4-90FC19B71BB2}"/>
              </a:ext>
            </a:extLst>
          </p:cNvPr>
          <p:cNvSpPr txBox="1"/>
          <p:nvPr/>
        </p:nvSpPr>
        <p:spPr>
          <a:xfrm>
            <a:off x="6096000" y="1931673"/>
            <a:ext cx="43428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캐릭터끼리 충돌하였을 시 물건을 적게 든 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캐릭터는 모든 물건을 주변으로 떨어트려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다시 쌓아 </a:t>
            </a:r>
            <a:r>
              <a:rPr lang="ko-KR" altLang="en-US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올려야함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떨어진 물건은 스테이지 상에 흩뿌려져 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다른 플레이어가 습득 가능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82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719E54-6431-4212-A50E-E8A6F0E7C0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0C46BE-D0BF-4FA2-81CD-7C90B830295D}"/>
                </a:ext>
              </a:extLst>
            </p:cNvPr>
            <p:cNvSpPr/>
            <p:nvPr/>
          </p:nvSpPr>
          <p:spPr>
            <a:xfrm>
              <a:off x="0" y="0"/>
              <a:ext cx="12192000" cy="252550"/>
            </a:xfrm>
            <a:prstGeom prst="rect">
              <a:avLst/>
            </a:prstGeom>
            <a:solidFill>
              <a:srgbClr val="E95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D2CB4F-1948-49EE-AB05-96DB754A64E1}"/>
                </a:ext>
              </a:extLst>
            </p:cNvPr>
            <p:cNvSpPr/>
            <p:nvPr/>
          </p:nvSpPr>
          <p:spPr>
            <a:xfrm>
              <a:off x="0" y="6605450"/>
              <a:ext cx="3045600" cy="25255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66264A-CD3F-42F8-8A72-188533E10C03}"/>
                </a:ext>
              </a:extLst>
            </p:cNvPr>
            <p:cNvSpPr/>
            <p:nvPr/>
          </p:nvSpPr>
          <p:spPr>
            <a:xfrm>
              <a:off x="3050400" y="6605450"/>
              <a:ext cx="3045600" cy="252550"/>
            </a:xfrm>
            <a:prstGeom prst="rect">
              <a:avLst/>
            </a:prstGeom>
            <a:solidFill>
              <a:srgbClr val="7E2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B844EF-D3A7-47E9-AA8A-F293FB642C0A}"/>
                </a:ext>
              </a:extLst>
            </p:cNvPr>
            <p:cNvSpPr/>
            <p:nvPr/>
          </p:nvSpPr>
          <p:spPr>
            <a:xfrm>
              <a:off x="6096000" y="6605450"/>
              <a:ext cx="3045600" cy="252550"/>
            </a:xfrm>
            <a:prstGeom prst="rect">
              <a:avLst/>
            </a:prstGeom>
            <a:solidFill>
              <a:srgbClr val="0E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C83353-0A4B-4BC8-8367-BFFEAB82A60B}"/>
                </a:ext>
              </a:extLst>
            </p:cNvPr>
            <p:cNvSpPr/>
            <p:nvPr/>
          </p:nvSpPr>
          <p:spPr>
            <a:xfrm>
              <a:off x="9146400" y="6605450"/>
              <a:ext cx="3045600" cy="2525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Marts &amp;amp; General Stores : VisitKorea">
            <a:extLst>
              <a:ext uri="{FF2B5EF4-FFF2-40B4-BE49-F238E27FC236}">
                <a16:creationId xmlns:a16="http://schemas.microsoft.com/office/drawing/2014/main" id="{5EA56C46-328E-4306-9758-454B7967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9" y="829084"/>
            <a:ext cx="4176896" cy="22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iwu Electronic Market | Yiwu Wholesale Market Electronics | Yiwu Agent">
            <a:extLst>
              <a:ext uri="{FF2B5EF4-FFF2-40B4-BE49-F238E27FC236}">
                <a16:creationId xmlns:a16="http://schemas.microsoft.com/office/drawing/2014/main" id="{6027F3D1-D6B6-4006-9F02-7AD543C7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1" y="3702911"/>
            <a:ext cx="4045131" cy="22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98776-78CB-45DD-9DEB-9BB69B1426B6}"/>
              </a:ext>
            </a:extLst>
          </p:cNvPr>
          <p:cNvSpPr txBox="1"/>
          <p:nvPr/>
        </p:nvSpPr>
        <p:spPr>
          <a:xfrm>
            <a:off x="6662057" y="966651"/>
            <a:ext cx="4293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판매 코너 테마에 맞는 오브젝트 배치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식료품점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가공식품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소시지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전자제품코너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텔레비전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스마트폰 등</a:t>
            </a:r>
          </a:p>
        </p:txBody>
      </p:sp>
    </p:spTree>
    <p:extLst>
      <p:ext uri="{BB962C8B-B14F-4D97-AF65-F5344CB8AC3E}">
        <p14:creationId xmlns:p14="http://schemas.microsoft.com/office/powerpoint/2010/main" val="353387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625</Words>
  <Application>Microsoft Office PowerPoint</Application>
  <PresentationFormat>와이드스크린</PresentationFormat>
  <Paragraphs>173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넥슨Lv1고딕</vt:lpstr>
      <vt:lpstr>넥슨Lv1고딕 Bold</vt:lpstr>
      <vt:lpstr>넥슨Lv1고딕 OTF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조현준</dc:creator>
  <cp:lastModifiedBy>조현준</cp:lastModifiedBy>
  <cp:revision>16</cp:revision>
  <dcterms:created xsi:type="dcterms:W3CDTF">2021-10-12T06:51:04Z</dcterms:created>
  <dcterms:modified xsi:type="dcterms:W3CDTF">2021-10-21T03:26:11Z</dcterms:modified>
</cp:coreProperties>
</file>